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media/image10.svg" ContentType="image/svg+xml"/>
  <Override PartName="/ppt/media/image12.svg" ContentType="image/svg+xml"/>
  <Override PartName="/ppt/media/image14.svg" ContentType="image/svg+xml"/>
  <Override PartName="/ppt/media/image16.svg" ContentType="image/svg+xml"/>
  <Override PartName="/ppt/media/image18.svg" ContentType="image/svg+xml"/>
  <Override PartName="/ppt/media/image3.svg" ContentType="image/svg+xml"/>
  <Override PartName="/ppt/media/image33.svg" ContentType="image/svg+xml"/>
  <Override PartName="/ppt/media/image35.svg" ContentType="image/svg+xml"/>
  <Override PartName="/ppt/media/image6.svg" ContentType="image/svg+xml"/>
  <Override PartName="/ppt/media/image8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</p:sldIdLst>
  <p:sldSz cx="14630400" cy="8229600"/>
  <p:notesSz cx="8229600" cy="14630400"/>
  <p:embeddedFontLst>
    <p:embeddedFont>
      <p:font typeface="Instrument Sans Semi Bold" pitchFamily="34" charset="0"/>
      <p:regular r:id="rId17"/>
    </p:embeddedFont>
    <p:embeddedFont>
      <p:font typeface="Instrument Sans Semi Bold" pitchFamily="34" charset="-122"/>
      <p:regular r:id="rId18"/>
    </p:embeddedFont>
    <p:embeddedFont>
      <p:font typeface="Instrument Sans Semi Bold" pitchFamily="34" charset="-120"/>
      <p:regular r:id="rId19"/>
    </p:embeddedFont>
    <p:embeddedFont>
      <p:font typeface="Instrument Sans Medium" pitchFamily="34" charset="0"/>
      <p:regular r:id="rId20"/>
    </p:embeddedFont>
    <p:embeddedFont>
      <p:font typeface="Instrument Sans Medium" pitchFamily="34" charset="-122"/>
      <p:regular r:id="rId21"/>
    </p:embeddedFont>
    <p:embeddedFont>
      <p:font typeface="Instrument Sans Medium" pitchFamily="34" charset="-12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2" Type="http://schemas.openxmlformats.org/officeDocument/2006/relationships/font" Target="fonts/font6.fntdata"/><Relationship Id="rId21" Type="http://schemas.openxmlformats.org/officeDocument/2006/relationships/font" Target="fonts/font5.fntdata"/><Relationship Id="rId20" Type="http://schemas.openxmlformats.org/officeDocument/2006/relationships/font" Target="fonts/font4.fntdata"/><Relationship Id="rId2" Type="http://schemas.openxmlformats.org/officeDocument/2006/relationships/theme" Target="theme/theme1.xml"/><Relationship Id="rId19" Type="http://schemas.openxmlformats.org/officeDocument/2006/relationships/font" Target="fonts/font3.fntdata"/><Relationship Id="rId18" Type="http://schemas.openxmlformats.org/officeDocument/2006/relationships/font" Target="fonts/font2.fntdata"/><Relationship Id="rId17" Type="http://schemas.openxmlformats.org/officeDocument/2006/relationships/font" Target="fonts/font1.fntdata"/><Relationship Id="rId16" Type="http://schemas.openxmlformats.org/officeDocument/2006/relationships/tableStyles" Target="tableStyles.xml"/><Relationship Id="rId15" Type="http://schemas.openxmlformats.org/officeDocument/2006/relationships/viewProps" Target="viewProps.xml"/><Relationship Id="rId14" Type="http://schemas.openxmlformats.org/officeDocument/2006/relationships/presProps" Target="presProps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image" Target="../media/image13.png"/><Relationship Id="rId8" Type="http://schemas.openxmlformats.org/officeDocument/2006/relationships/image" Target="../media/image12.svg"/><Relationship Id="rId7" Type="http://schemas.openxmlformats.org/officeDocument/2006/relationships/image" Target="../media/image11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6" Type="http://schemas.openxmlformats.org/officeDocument/2006/relationships/notesSlide" Target="../notesSlides/notesSlide3.xml"/><Relationship Id="rId15" Type="http://schemas.openxmlformats.org/officeDocument/2006/relationships/slideLayout" Target="../slideLayouts/slideLayout4.xml"/><Relationship Id="rId14" Type="http://schemas.openxmlformats.org/officeDocument/2006/relationships/image" Target="../media/image18.svg"/><Relationship Id="rId13" Type="http://schemas.openxmlformats.org/officeDocument/2006/relationships/image" Target="../media/image17.png"/><Relationship Id="rId12" Type="http://schemas.openxmlformats.org/officeDocument/2006/relationships/image" Target="../media/image16.svg"/><Relationship Id="rId11" Type="http://schemas.openxmlformats.org/officeDocument/2006/relationships/image" Target="../media/image15.png"/><Relationship Id="rId10" Type="http://schemas.openxmlformats.org/officeDocument/2006/relationships/image" Target="../media/image14.svg"/><Relationship Id="rId1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7.xml"/><Relationship Id="rId7" Type="http://schemas.openxmlformats.org/officeDocument/2006/relationships/slideLayout" Target="../slideLayouts/slideLayout8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9.xml"/><Relationship Id="rId7" Type="http://schemas.openxmlformats.org/officeDocument/2006/relationships/slideLayout" Target="../slideLayouts/slideLayout10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svg"/><Relationship Id="rId3" Type="http://schemas.openxmlformats.org/officeDocument/2006/relationships/image" Target="../media/image34.png"/><Relationship Id="rId2" Type="http://schemas.openxmlformats.org/officeDocument/2006/relationships/image" Target="../media/image33.svg"/><Relationship Id="rId1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391013"/>
            <a:ext cx="7556421" cy="212633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End-to-End Data Science Project on E-commerce Data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857512"/>
            <a:ext cx="75564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Web Scraping, Data Analysis &amp; Machine Learning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5475565"/>
            <a:ext cx="75564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IN" alt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Priyanka K</a:t>
            </a: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| DADS </a:t>
            </a:r>
            <a:r>
              <a:rPr lang="en-IN" alt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Aug</a:t>
            </a: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-</a:t>
            </a:r>
            <a:r>
              <a:rPr lang="en-IN" alt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</a:t>
            </a: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2025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627817" y="493276"/>
            <a:ext cx="1200388" cy="218837"/>
          </a:xfrm>
          <a:prstGeom prst="roundRect">
            <a:avLst>
              <a:gd name="adj" fmla="val 38362"/>
            </a:avLst>
          </a:prstGeom>
          <a:solidFill>
            <a:srgbClr val="CEE6FD"/>
          </a:solidFill>
        </p:spPr>
      </p:sp>
      <p:sp>
        <p:nvSpPr>
          <p:cNvPr id="3" name="Text 1"/>
          <p:cNvSpPr/>
          <p:nvPr/>
        </p:nvSpPr>
        <p:spPr>
          <a:xfrm>
            <a:off x="697706" y="528161"/>
            <a:ext cx="1060609" cy="14906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150"/>
              </a:lnSpc>
              <a:buNone/>
            </a:pPr>
            <a:r>
              <a:rPr lang="en-US" sz="7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PROJECT COMPLETION</a:t>
            </a:r>
            <a:endParaRPr lang="en-US" sz="700" dirty="0"/>
          </a:p>
        </p:txBody>
      </p:sp>
      <p:sp>
        <p:nvSpPr>
          <p:cNvPr id="4" name="Text 2"/>
          <p:cNvSpPr/>
          <p:nvPr/>
        </p:nvSpPr>
        <p:spPr>
          <a:xfrm>
            <a:off x="627817" y="758666"/>
            <a:ext cx="3581876" cy="36433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2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Conclusion &amp; Deliverables</a:t>
            </a:r>
            <a:endParaRPr lang="en-US" sz="2250" dirty="0"/>
          </a:p>
        </p:txBody>
      </p:sp>
      <p:sp>
        <p:nvSpPr>
          <p:cNvPr id="5" name="Text 3"/>
          <p:cNvSpPr/>
          <p:nvPr/>
        </p:nvSpPr>
        <p:spPr>
          <a:xfrm>
            <a:off x="627817" y="1414343"/>
            <a:ext cx="2331839" cy="29146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Project Conclusion</a:t>
            </a:r>
            <a:endParaRPr lang="en-US" sz="1800" dirty="0"/>
          </a:p>
        </p:txBody>
      </p:sp>
      <p:sp>
        <p:nvSpPr>
          <p:cNvPr id="6" name="Text 4"/>
          <p:cNvSpPr/>
          <p:nvPr/>
        </p:nvSpPr>
        <p:spPr>
          <a:xfrm>
            <a:off x="627817" y="1822371"/>
            <a:ext cx="6545223" cy="37290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9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This project demonstrates a complete data science lifecycle, from initial data collection through model deployment, showcasing technical proficiency across web scraping, data engineering, machine learning, and business analytics.</a:t>
            </a:r>
            <a:endParaRPr lang="en-US" sz="900" dirty="0"/>
          </a:p>
        </p:txBody>
      </p:sp>
      <p:sp>
        <p:nvSpPr>
          <p:cNvPr id="7" name="Text 5"/>
          <p:cNvSpPr/>
          <p:nvPr/>
        </p:nvSpPr>
        <p:spPr>
          <a:xfrm>
            <a:off x="627817" y="2300168"/>
            <a:ext cx="6545223" cy="37290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9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The comprehensive workflow transforms raw e-commerce data into actionable intelligence, delivering measurable business value through predictive models and strategic insights that drive competitive advantage.</a:t>
            </a:r>
            <a:endParaRPr lang="en-US" sz="900" dirty="0"/>
          </a:p>
        </p:txBody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7817" y="2804160"/>
            <a:ext cx="4254341" cy="4254341"/>
          </a:xfrm>
          <a:prstGeom prst="rect">
            <a:avLst/>
          </a:prstGeom>
        </p:spPr>
      </p:pic>
      <p:sp>
        <p:nvSpPr>
          <p:cNvPr id="9" name="Text 6"/>
          <p:cNvSpPr/>
          <p:nvPr/>
        </p:nvSpPr>
        <p:spPr>
          <a:xfrm>
            <a:off x="7464981" y="1414343"/>
            <a:ext cx="2331839" cy="29146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Project Deliverables</a:t>
            </a:r>
            <a:endParaRPr lang="en-US" sz="1800" dirty="0"/>
          </a:p>
        </p:txBody>
      </p:sp>
      <p:sp>
        <p:nvSpPr>
          <p:cNvPr id="10" name="Shape 7"/>
          <p:cNvSpPr/>
          <p:nvPr/>
        </p:nvSpPr>
        <p:spPr>
          <a:xfrm>
            <a:off x="7464981" y="1898868"/>
            <a:ext cx="58222" cy="58222"/>
          </a:xfrm>
          <a:prstGeom prst="roundRect">
            <a:avLst>
              <a:gd name="adj" fmla="val 785270"/>
            </a:avLst>
          </a:prstGeom>
          <a:solidFill>
            <a:srgbClr val="84C1FA"/>
          </a:solidFill>
        </p:spPr>
      </p:sp>
      <p:sp>
        <p:nvSpPr>
          <p:cNvPr id="11" name="Text 8"/>
          <p:cNvSpPr/>
          <p:nvPr/>
        </p:nvSpPr>
        <p:spPr>
          <a:xfrm>
            <a:off x="7639764" y="1836896"/>
            <a:ext cx="1457444" cy="18216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1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Cleaned Dataset</a:t>
            </a:r>
            <a:endParaRPr lang="en-US" sz="1100" dirty="0"/>
          </a:p>
        </p:txBody>
      </p:sp>
      <p:sp>
        <p:nvSpPr>
          <p:cNvPr id="12" name="Text 9"/>
          <p:cNvSpPr/>
          <p:nvPr/>
        </p:nvSpPr>
        <p:spPr>
          <a:xfrm>
            <a:off x="7639764" y="2135624"/>
            <a:ext cx="6370439" cy="18645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9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Production-ready data with documentation</a:t>
            </a:r>
            <a:endParaRPr lang="en-US" sz="900" dirty="0"/>
          </a:p>
        </p:txBody>
      </p:sp>
      <p:sp>
        <p:nvSpPr>
          <p:cNvPr id="13" name="Shape 10"/>
          <p:cNvSpPr/>
          <p:nvPr/>
        </p:nvSpPr>
        <p:spPr>
          <a:xfrm>
            <a:off x="7464981" y="2617172"/>
            <a:ext cx="58222" cy="58222"/>
          </a:xfrm>
          <a:prstGeom prst="roundRect">
            <a:avLst>
              <a:gd name="adj" fmla="val 785270"/>
            </a:avLst>
          </a:prstGeom>
          <a:solidFill>
            <a:srgbClr val="84C1FA"/>
          </a:solidFill>
        </p:spPr>
      </p:sp>
      <p:sp>
        <p:nvSpPr>
          <p:cNvPr id="14" name="Text 11"/>
          <p:cNvSpPr/>
          <p:nvPr/>
        </p:nvSpPr>
        <p:spPr>
          <a:xfrm>
            <a:off x="7639764" y="2555200"/>
            <a:ext cx="1457444" cy="18216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1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ML Models</a:t>
            </a:r>
            <a:endParaRPr lang="en-US" sz="1100" dirty="0"/>
          </a:p>
        </p:txBody>
      </p:sp>
      <p:sp>
        <p:nvSpPr>
          <p:cNvPr id="15" name="Text 12"/>
          <p:cNvSpPr/>
          <p:nvPr/>
        </p:nvSpPr>
        <p:spPr>
          <a:xfrm>
            <a:off x="7639764" y="2853928"/>
            <a:ext cx="6370439" cy="18645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9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Trained algorithms with performance metrics</a:t>
            </a:r>
            <a:endParaRPr lang="en-US" sz="900" dirty="0"/>
          </a:p>
        </p:txBody>
      </p:sp>
      <p:sp>
        <p:nvSpPr>
          <p:cNvPr id="16" name="Shape 13"/>
          <p:cNvSpPr/>
          <p:nvPr/>
        </p:nvSpPr>
        <p:spPr>
          <a:xfrm>
            <a:off x="7464981" y="3335476"/>
            <a:ext cx="58222" cy="58222"/>
          </a:xfrm>
          <a:prstGeom prst="roundRect">
            <a:avLst>
              <a:gd name="adj" fmla="val 785270"/>
            </a:avLst>
          </a:prstGeom>
          <a:solidFill>
            <a:srgbClr val="84C1FA"/>
          </a:solidFill>
        </p:spPr>
      </p:sp>
      <p:sp>
        <p:nvSpPr>
          <p:cNvPr id="17" name="Text 14"/>
          <p:cNvSpPr/>
          <p:nvPr/>
        </p:nvSpPr>
        <p:spPr>
          <a:xfrm>
            <a:off x="7639764" y="3273504"/>
            <a:ext cx="1457444" cy="18216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1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Visualizations</a:t>
            </a:r>
            <a:endParaRPr lang="en-US" sz="1100" dirty="0"/>
          </a:p>
        </p:txBody>
      </p:sp>
      <p:sp>
        <p:nvSpPr>
          <p:cNvPr id="18" name="Text 15"/>
          <p:cNvSpPr/>
          <p:nvPr/>
        </p:nvSpPr>
        <p:spPr>
          <a:xfrm>
            <a:off x="7639764" y="3572232"/>
            <a:ext cx="6370439" cy="18645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9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Interactive dashboards and analytical charts</a:t>
            </a:r>
            <a:endParaRPr lang="en-US" sz="900" dirty="0"/>
          </a:p>
        </p:txBody>
      </p:sp>
      <p:sp>
        <p:nvSpPr>
          <p:cNvPr id="19" name="Shape 16"/>
          <p:cNvSpPr/>
          <p:nvPr/>
        </p:nvSpPr>
        <p:spPr>
          <a:xfrm>
            <a:off x="7464981" y="4053780"/>
            <a:ext cx="58222" cy="58222"/>
          </a:xfrm>
          <a:prstGeom prst="roundRect">
            <a:avLst>
              <a:gd name="adj" fmla="val 785270"/>
            </a:avLst>
          </a:prstGeom>
          <a:solidFill>
            <a:srgbClr val="84C1FA"/>
          </a:solidFill>
        </p:spPr>
      </p:sp>
      <p:sp>
        <p:nvSpPr>
          <p:cNvPr id="20" name="Text 17"/>
          <p:cNvSpPr/>
          <p:nvPr/>
        </p:nvSpPr>
        <p:spPr>
          <a:xfrm>
            <a:off x="7639764" y="3991808"/>
            <a:ext cx="1457444" cy="18216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1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Insights Report</a:t>
            </a:r>
            <a:endParaRPr lang="en-US" sz="1100" dirty="0"/>
          </a:p>
        </p:txBody>
      </p:sp>
      <p:sp>
        <p:nvSpPr>
          <p:cNvPr id="21" name="Text 18"/>
          <p:cNvSpPr/>
          <p:nvPr/>
        </p:nvSpPr>
        <p:spPr>
          <a:xfrm>
            <a:off x="7639764" y="4290536"/>
            <a:ext cx="6370439" cy="18645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9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Business recommendations with data support</a:t>
            </a:r>
            <a:endParaRPr lang="en-US" sz="900" dirty="0"/>
          </a:p>
        </p:txBody>
      </p:sp>
      <p:sp>
        <p:nvSpPr>
          <p:cNvPr id="22" name="Shape 19"/>
          <p:cNvSpPr/>
          <p:nvPr/>
        </p:nvSpPr>
        <p:spPr>
          <a:xfrm>
            <a:off x="7464981" y="4772085"/>
            <a:ext cx="58222" cy="58222"/>
          </a:xfrm>
          <a:prstGeom prst="roundRect">
            <a:avLst>
              <a:gd name="adj" fmla="val 785270"/>
            </a:avLst>
          </a:prstGeom>
          <a:solidFill>
            <a:srgbClr val="84C1FA"/>
          </a:solidFill>
        </p:spPr>
      </p:sp>
      <p:sp>
        <p:nvSpPr>
          <p:cNvPr id="23" name="Text 20"/>
          <p:cNvSpPr/>
          <p:nvPr/>
        </p:nvSpPr>
        <p:spPr>
          <a:xfrm>
            <a:off x="7639764" y="4710113"/>
            <a:ext cx="1457444" cy="18216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1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Presentation</a:t>
            </a:r>
            <a:endParaRPr lang="en-US" sz="1100" dirty="0"/>
          </a:p>
        </p:txBody>
      </p:sp>
      <p:sp>
        <p:nvSpPr>
          <p:cNvPr id="24" name="Text 21"/>
          <p:cNvSpPr/>
          <p:nvPr/>
        </p:nvSpPr>
        <p:spPr>
          <a:xfrm>
            <a:off x="7639764" y="5008840"/>
            <a:ext cx="6370439" cy="18645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9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Executive summary and technical deep-dive</a:t>
            </a:r>
            <a:endParaRPr lang="en-US" sz="900" dirty="0"/>
          </a:p>
        </p:txBody>
      </p:sp>
      <p:sp>
        <p:nvSpPr>
          <p:cNvPr id="25" name="Shape 22"/>
          <p:cNvSpPr/>
          <p:nvPr/>
        </p:nvSpPr>
        <p:spPr>
          <a:xfrm>
            <a:off x="7464981" y="5490389"/>
            <a:ext cx="58222" cy="58222"/>
          </a:xfrm>
          <a:prstGeom prst="roundRect">
            <a:avLst>
              <a:gd name="adj" fmla="val 785270"/>
            </a:avLst>
          </a:prstGeom>
          <a:solidFill>
            <a:srgbClr val="84C1FA"/>
          </a:solidFill>
        </p:spPr>
      </p:sp>
      <p:sp>
        <p:nvSpPr>
          <p:cNvPr id="26" name="Text 23"/>
          <p:cNvSpPr/>
          <p:nvPr/>
        </p:nvSpPr>
        <p:spPr>
          <a:xfrm>
            <a:off x="7639764" y="5428417"/>
            <a:ext cx="1457444" cy="18216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1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Source Code</a:t>
            </a:r>
            <a:endParaRPr lang="en-US" sz="1100" dirty="0"/>
          </a:p>
        </p:txBody>
      </p:sp>
      <p:sp>
        <p:nvSpPr>
          <p:cNvPr id="27" name="Text 24"/>
          <p:cNvSpPr/>
          <p:nvPr/>
        </p:nvSpPr>
        <p:spPr>
          <a:xfrm>
            <a:off x="7639764" y="5727144"/>
            <a:ext cx="6370439" cy="18645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9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Well-documented, modular, reusable codebase</a:t>
            </a:r>
            <a:endParaRPr lang="en-US" sz="900" dirty="0"/>
          </a:p>
        </p:txBody>
      </p:sp>
      <p:sp>
        <p:nvSpPr>
          <p:cNvPr id="28" name="Shape 25"/>
          <p:cNvSpPr/>
          <p:nvPr/>
        </p:nvSpPr>
        <p:spPr>
          <a:xfrm>
            <a:off x="627817" y="7378878"/>
            <a:ext cx="13374767" cy="22146"/>
          </a:xfrm>
          <a:prstGeom prst="rect">
            <a:avLst/>
          </a:prstGeom>
          <a:solidFill>
            <a:srgbClr val="1E3063">
              <a:alpha val="50000"/>
            </a:srgbClr>
          </a:solidFill>
        </p:spPr>
      </p:sp>
      <p:sp>
        <p:nvSpPr>
          <p:cNvPr id="29" name="Text 26"/>
          <p:cNvSpPr/>
          <p:nvPr/>
        </p:nvSpPr>
        <p:spPr>
          <a:xfrm>
            <a:off x="627817" y="7532013"/>
            <a:ext cx="13374767" cy="23312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Thank you for your consideration.</a:t>
            </a:r>
            <a:r>
              <a:rPr lang="en-US" sz="11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I look forward to discussing how these data science capabilities can drive value in your organization.</a:t>
            </a:r>
            <a:endParaRPr lang="en-US" sz="11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568404" y="446603"/>
            <a:ext cx="1353741" cy="244078"/>
          </a:xfrm>
          <a:prstGeom prst="roundRect">
            <a:avLst>
              <a:gd name="adj" fmla="val 38326"/>
            </a:avLst>
          </a:prstGeom>
          <a:solidFill>
            <a:srgbClr val="CEE6FD"/>
          </a:solidFill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646271" y="516731"/>
            <a:ext cx="103823" cy="10382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02005" y="485537"/>
            <a:ext cx="1042273" cy="16621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8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PROJECT OVERVIEW</a:t>
            </a:r>
            <a:endParaRPr lang="en-US" sz="800" dirty="0"/>
          </a:p>
        </p:txBody>
      </p:sp>
      <p:sp>
        <p:nvSpPr>
          <p:cNvPr id="5" name="Text 2"/>
          <p:cNvSpPr/>
          <p:nvPr/>
        </p:nvSpPr>
        <p:spPr>
          <a:xfrm>
            <a:off x="568404" y="742593"/>
            <a:ext cx="8479512" cy="4060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5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Analyzing E-commerce Market Dynamics Through Data</a:t>
            </a:r>
            <a:endParaRPr lang="en-US" sz="2550" dirty="0"/>
          </a:p>
        </p:txBody>
      </p:sp>
      <p:sp>
        <p:nvSpPr>
          <p:cNvPr id="6" name="Text 3"/>
          <p:cNvSpPr/>
          <p:nvPr/>
        </p:nvSpPr>
        <p:spPr>
          <a:xfrm>
            <a:off x="568404" y="1460302"/>
            <a:ext cx="7969329" cy="41552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This comprehensive project leverages advanced data science techniques to analyze product data from e-commerce platforms, uncovering critical market trends and customer preferences that drive business decisions.</a:t>
            </a:r>
            <a:endParaRPr lang="en-US" sz="1000" dirty="0"/>
          </a:p>
        </p:txBody>
      </p:sp>
      <p:sp>
        <p:nvSpPr>
          <p:cNvPr id="7" name="Text 4"/>
          <p:cNvSpPr/>
          <p:nvPr/>
        </p:nvSpPr>
        <p:spPr>
          <a:xfrm>
            <a:off x="568404" y="1992749"/>
            <a:ext cx="7969329" cy="41552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Through systematic data collection, rigorous analysis, and machine learning modeling, we transform raw e-commerce data into actionable intelligence that supports strategic planning and competitive positioning.</a:t>
            </a:r>
            <a:endParaRPr lang="en-US" sz="100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2298" y="1489472"/>
            <a:ext cx="4165759" cy="4165759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68404" y="5947410"/>
            <a:ext cx="129897" cy="16240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1E3063"/>
                </a:solidFill>
                <a:latin typeface="Instrument Sans Light" pitchFamily="34" charset="0"/>
                <a:ea typeface="Instrument Sans Light" pitchFamily="34" charset="-122"/>
                <a:cs typeface="Instrument Sans Light" pitchFamily="34" charset="-120"/>
              </a:rPr>
              <a:t>01</a:t>
            </a:r>
            <a:endParaRPr lang="en-US" sz="1000" dirty="0"/>
          </a:p>
        </p:txBody>
      </p:sp>
      <p:sp>
        <p:nvSpPr>
          <p:cNvPr id="10" name="Shape 6"/>
          <p:cNvSpPr/>
          <p:nvPr/>
        </p:nvSpPr>
        <p:spPr>
          <a:xfrm>
            <a:off x="568404" y="6152912"/>
            <a:ext cx="4411266" cy="15240"/>
          </a:xfrm>
          <a:prstGeom prst="rect">
            <a:avLst/>
          </a:prstGeom>
          <a:solidFill>
            <a:srgbClr val="84C1FA"/>
          </a:solidFill>
        </p:spPr>
      </p:sp>
      <p:sp>
        <p:nvSpPr>
          <p:cNvPr id="11" name="Text 7"/>
          <p:cNvSpPr/>
          <p:nvPr/>
        </p:nvSpPr>
        <p:spPr>
          <a:xfrm>
            <a:off x="568404" y="6248281"/>
            <a:ext cx="1624012" cy="20300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Data Collection</a:t>
            </a:r>
            <a:endParaRPr lang="en-US" sz="1250" dirty="0"/>
          </a:p>
        </p:txBody>
      </p:sp>
      <p:sp>
        <p:nvSpPr>
          <p:cNvPr id="12" name="Text 8"/>
          <p:cNvSpPr/>
          <p:nvPr/>
        </p:nvSpPr>
        <p:spPr>
          <a:xfrm>
            <a:off x="568404" y="6529149"/>
            <a:ext cx="4411266" cy="20776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Automated web scraping captures real-time product information</a:t>
            </a:r>
            <a:endParaRPr lang="en-US" sz="1000" dirty="0"/>
          </a:p>
        </p:txBody>
      </p:sp>
      <p:sp>
        <p:nvSpPr>
          <p:cNvPr id="13" name="Text 9"/>
          <p:cNvSpPr/>
          <p:nvPr/>
        </p:nvSpPr>
        <p:spPr>
          <a:xfrm>
            <a:off x="5109567" y="5947410"/>
            <a:ext cx="129897" cy="16240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1E3063"/>
                </a:solidFill>
                <a:latin typeface="Instrument Sans Light" pitchFamily="34" charset="0"/>
                <a:ea typeface="Instrument Sans Light" pitchFamily="34" charset="-122"/>
                <a:cs typeface="Instrument Sans Light" pitchFamily="34" charset="-120"/>
              </a:rPr>
              <a:t>02</a:t>
            </a:r>
            <a:endParaRPr lang="en-US" sz="1000" dirty="0"/>
          </a:p>
        </p:txBody>
      </p:sp>
      <p:sp>
        <p:nvSpPr>
          <p:cNvPr id="14" name="Shape 10"/>
          <p:cNvSpPr/>
          <p:nvPr/>
        </p:nvSpPr>
        <p:spPr>
          <a:xfrm>
            <a:off x="5109567" y="6152912"/>
            <a:ext cx="4411266" cy="15240"/>
          </a:xfrm>
          <a:prstGeom prst="rect">
            <a:avLst/>
          </a:prstGeom>
          <a:solidFill>
            <a:srgbClr val="84C1FA"/>
          </a:solidFill>
        </p:spPr>
      </p:sp>
      <p:sp>
        <p:nvSpPr>
          <p:cNvPr id="15" name="Text 11"/>
          <p:cNvSpPr/>
          <p:nvPr/>
        </p:nvSpPr>
        <p:spPr>
          <a:xfrm>
            <a:off x="5109567" y="6248281"/>
            <a:ext cx="1624012" cy="20300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Data Preparation</a:t>
            </a:r>
            <a:endParaRPr lang="en-US" sz="1250" dirty="0"/>
          </a:p>
        </p:txBody>
      </p:sp>
      <p:sp>
        <p:nvSpPr>
          <p:cNvPr id="16" name="Text 12"/>
          <p:cNvSpPr/>
          <p:nvPr/>
        </p:nvSpPr>
        <p:spPr>
          <a:xfrm>
            <a:off x="5109567" y="6529149"/>
            <a:ext cx="4411266" cy="20776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Cleaning and preprocessing ensures data quality and consistency</a:t>
            </a:r>
            <a:endParaRPr lang="en-US" sz="1000" dirty="0"/>
          </a:p>
        </p:txBody>
      </p:sp>
      <p:sp>
        <p:nvSpPr>
          <p:cNvPr id="17" name="Text 13"/>
          <p:cNvSpPr/>
          <p:nvPr/>
        </p:nvSpPr>
        <p:spPr>
          <a:xfrm>
            <a:off x="9650730" y="5947410"/>
            <a:ext cx="129897" cy="16240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1E3063"/>
                </a:solidFill>
                <a:latin typeface="Instrument Sans Light" pitchFamily="34" charset="0"/>
                <a:ea typeface="Instrument Sans Light" pitchFamily="34" charset="-122"/>
                <a:cs typeface="Instrument Sans Light" pitchFamily="34" charset="-120"/>
              </a:rPr>
              <a:t>03</a:t>
            </a:r>
            <a:endParaRPr lang="en-US" sz="1000" dirty="0"/>
          </a:p>
        </p:txBody>
      </p:sp>
      <p:sp>
        <p:nvSpPr>
          <p:cNvPr id="18" name="Shape 14"/>
          <p:cNvSpPr/>
          <p:nvPr/>
        </p:nvSpPr>
        <p:spPr>
          <a:xfrm>
            <a:off x="9650730" y="6152912"/>
            <a:ext cx="4411266" cy="15240"/>
          </a:xfrm>
          <a:prstGeom prst="rect">
            <a:avLst/>
          </a:prstGeom>
          <a:solidFill>
            <a:srgbClr val="84C1FA"/>
          </a:solidFill>
        </p:spPr>
      </p:sp>
      <p:sp>
        <p:nvSpPr>
          <p:cNvPr id="19" name="Text 15"/>
          <p:cNvSpPr/>
          <p:nvPr/>
        </p:nvSpPr>
        <p:spPr>
          <a:xfrm>
            <a:off x="9650730" y="6248281"/>
            <a:ext cx="1624012" cy="20300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Exploratory Analysis</a:t>
            </a:r>
            <a:endParaRPr lang="en-US" sz="1250" dirty="0"/>
          </a:p>
        </p:txBody>
      </p:sp>
      <p:sp>
        <p:nvSpPr>
          <p:cNvPr id="20" name="Text 16"/>
          <p:cNvSpPr/>
          <p:nvPr/>
        </p:nvSpPr>
        <p:spPr>
          <a:xfrm>
            <a:off x="9650730" y="6529149"/>
            <a:ext cx="4411266" cy="20776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Statistical analysis reveals patterns and market insights</a:t>
            </a:r>
            <a:endParaRPr lang="en-US" sz="1000" dirty="0"/>
          </a:p>
        </p:txBody>
      </p:sp>
      <p:sp>
        <p:nvSpPr>
          <p:cNvPr id="21" name="Text 17"/>
          <p:cNvSpPr/>
          <p:nvPr/>
        </p:nvSpPr>
        <p:spPr>
          <a:xfrm>
            <a:off x="568404" y="6964204"/>
            <a:ext cx="129897" cy="16240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1E3063"/>
                </a:solidFill>
                <a:latin typeface="Instrument Sans Light" pitchFamily="34" charset="0"/>
                <a:ea typeface="Instrument Sans Light" pitchFamily="34" charset="-122"/>
                <a:cs typeface="Instrument Sans Light" pitchFamily="34" charset="-120"/>
              </a:rPr>
              <a:t>04</a:t>
            </a:r>
            <a:endParaRPr lang="en-US" sz="1000" dirty="0"/>
          </a:p>
        </p:txBody>
      </p:sp>
      <p:sp>
        <p:nvSpPr>
          <p:cNvPr id="22" name="Shape 18"/>
          <p:cNvSpPr/>
          <p:nvPr/>
        </p:nvSpPr>
        <p:spPr>
          <a:xfrm>
            <a:off x="568404" y="7169706"/>
            <a:ext cx="6681787" cy="15240"/>
          </a:xfrm>
          <a:prstGeom prst="rect">
            <a:avLst/>
          </a:prstGeom>
          <a:solidFill>
            <a:srgbClr val="84C1FA"/>
          </a:solidFill>
        </p:spPr>
      </p:sp>
      <p:sp>
        <p:nvSpPr>
          <p:cNvPr id="23" name="Text 19"/>
          <p:cNvSpPr/>
          <p:nvPr/>
        </p:nvSpPr>
        <p:spPr>
          <a:xfrm>
            <a:off x="568404" y="7265075"/>
            <a:ext cx="1624012" cy="20300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ML Modeling</a:t>
            </a:r>
            <a:endParaRPr lang="en-US" sz="1250" dirty="0"/>
          </a:p>
        </p:txBody>
      </p:sp>
      <p:sp>
        <p:nvSpPr>
          <p:cNvPr id="24" name="Text 20"/>
          <p:cNvSpPr/>
          <p:nvPr/>
        </p:nvSpPr>
        <p:spPr>
          <a:xfrm>
            <a:off x="568404" y="7545943"/>
            <a:ext cx="6681787" cy="20776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Advanced algorithms predict trends and categorize products</a:t>
            </a:r>
            <a:endParaRPr lang="en-US" sz="1000" dirty="0"/>
          </a:p>
        </p:txBody>
      </p:sp>
      <p:sp>
        <p:nvSpPr>
          <p:cNvPr id="25" name="Text 21"/>
          <p:cNvSpPr/>
          <p:nvPr/>
        </p:nvSpPr>
        <p:spPr>
          <a:xfrm>
            <a:off x="7380089" y="6964204"/>
            <a:ext cx="129897" cy="16240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1E3063"/>
                </a:solidFill>
                <a:latin typeface="Instrument Sans Light" pitchFamily="34" charset="0"/>
                <a:ea typeface="Instrument Sans Light" pitchFamily="34" charset="-122"/>
                <a:cs typeface="Instrument Sans Light" pitchFamily="34" charset="-120"/>
              </a:rPr>
              <a:t>05</a:t>
            </a:r>
            <a:endParaRPr lang="en-US" sz="1000" dirty="0"/>
          </a:p>
        </p:txBody>
      </p:sp>
      <p:sp>
        <p:nvSpPr>
          <p:cNvPr id="26" name="Shape 22"/>
          <p:cNvSpPr/>
          <p:nvPr/>
        </p:nvSpPr>
        <p:spPr>
          <a:xfrm>
            <a:off x="7380089" y="7169706"/>
            <a:ext cx="6681907" cy="15240"/>
          </a:xfrm>
          <a:prstGeom prst="rect">
            <a:avLst/>
          </a:prstGeom>
          <a:solidFill>
            <a:srgbClr val="84C1FA"/>
          </a:solidFill>
        </p:spPr>
      </p:sp>
      <p:sp>
        <p:nvSpPr>
          <p:cNvPr id="27" name="Text 23"/>
          <p:cNvSpPr/>
          <p:nvPr/>
        </p:nvSpPr>
        <p:spPr>
          <a:xfrm>
            <a:off x="7380089" y="7265075"/>
            <a:ext cx="1624012" cy="20300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Business Insights</a:t>
            </a:r>
            <a:endParaRPr lang="en-US" sz="1250" dirty="0"/>
          </a:p>
        </p:txBody>
      </p:sp>
      <p:sp>
        <p:nvSpPr>
          <p:cNvPr id="28" name="Text 24"/>
          <p:cNvSpPr/>
          <p:nvPr/>
        </p:nvSpPr>
        <p:spPr>
          <a:xfrm>
            <a:off x="7380089" y="7545943"/>
            <a:ext cx="6681907" cy="20776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Data-driven recommendations support strategic decisions</a:t>
            </a:r>
            <a:endParaRPr lang="en-US" sz="10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715685"/>
            <a:ext cx="1243370" cy="334804"/>
          </a:xfrm>
          <a:prstGeom prst="roundRect">
            <a:avLst>
              <a:gd name="adj" fmla="val 36585"/>
            </a:avLst>
          </a:prstGeom>
          <a:noFill/>
          <a:ln w="7620">
            <a:solidFill>
              <a:srgbClr val="84C1FA"/>
            </a:solidFill>
            <a:prstDash val="solid"/>
          </a:ln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903446" y="814983"/>
            <a:ext cx="136088" cy="13608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107519" y="774263"/>
            <a:ext cx="819983" cy="21764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84C1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OBJECTIVES</a:t>
            </a:r>
            <a:endParaRPr lang="en-US" sz="1050" dirty="0"/>
          </a:p>
        </p:txBody>
      </p:sp>
      <p:sp>
        <p:nvSpPr>
          <p:cNvPr id="5" name="Text 2"/>
          <p:cNvSpPr/>
          <p:nvPr/>
        </p:nvSpPr>
        <p:spPr>
          <a:xfrm>
            <a:off x="793790" y="1118473"/>
            <a:ext cx="7192208" cy="53161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Project Goals &amp; Strategic Outcomes</a:t>
            </a:r>
            <a:endParaRPr lang="en-US" sz="3300" dirty="0"/>
          </a:p>
        </p:txBody>
      </p:sp>
      <p:sp>
        <p:nvSpPr>
          <p:cNvPr id="6" name="Text 3"/>
          <p:cNvSpPr/>
          <p:nvPr/>
        </p:nvSpPr>
        <p:spPr>
          <a:xfrm>
            <a:off x="793790" y="1905238"/>
            <a:ext cx="13042821" cy="54435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This project encompasses a complete data science workflow designed to extract maximum value from e-commerce data, delivering insights that enhance business intelligence and operational efficiency.</a:t>
            </a:r>
            <a:endParaRPr lang="en-US" sz="1300" dirty="0"/>
          </a:p>
        </p:txBody>
      </p:sp>
      <p:sp>
        <p:nvSpPr>
          <p:cNvPr id="7" name="Shape 4"/>
          <p:cNvSpPr/>
          <p:nvPr/>
        </p:nvSpPr>
        <p:spPr>
          <a:xfrm>
            <a:off x="793790" y="2640925"/>
            <a:ext cx="4234220" cy="2476857"/>
          </a:xfrm>
          <a:prstGeom prst="roundRect">
            <a:avLst>
              <a:gd name="adj" fmla="val 6182"/>
            </a:avLst>
          </a:prstGeom>
          <a:solidFill>
            <a:srgbClr val="CEE6FD"/>
          </a:solidFill>
        </p:spPr>
      </p:sp>
      <p:sp>
        <p:nvSpPr>
          <p:cNvPr id="8" name="Shape 5"/>
          <p:cNvSpPr/>
          <p:nvPr/>
        </p:nvSpPr>
        <p:spPr>
          <a:xfrm>
            <a:off x="963811" y="2810947"/>
            <a:ext cx="510302" cy="510302"/>
          </a:xfrm>
          <a:prstGeom prst="roundRect">
            <a:avLst>
              <a:gd name="adj" fmla="val 17917009"/>
            </a:avLst>
          </a:prstGeom>
          <a:solidFill>
            <a:srgbClr val="84C1FA"/>
          </a:solidFill>
        </p:spPr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04186" y="2951202"/>
            <a:ext cx="229553" cy="229552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963811" y="3491270"/>
            <a:ext cx="2720578" cy="26574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Automated Data Collection</a:t>
            </a:r>
            <a:endParaRPr lang="en-US" sz="1650" dirty="0"/>
          </a:p>
        </p:txBody>
      </p:sp>
      <p:sp>
        <p:nvSpPr>
          <p:cNvPr id="11" name="Text 7"/>
          <p:cNvSpPr/>
          <p:nvPr/>
        </p:nvSpPr>
        <p:spPr>
          <a:xfrm>
            <a:off x="963811" y="3859054"/>
            <a:ext cx="3894177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Scrape product data from e-commerce websites using robust web scraping techniques that capture key attributes including price, category, ratings, and customer reviews</a:t>
            </a:r>
            <a:endParaRPr lang="en-US" sz="1300" dirty="0"/>
          </a:p>
        </p:txBody>
      </p:sp>
      <p:sp>
        <p:nvSpPr>
          <p:cNvPr id="12" name="Shape 8"/>
          <p:cNvSpPr/>
          <p:nvPr/>
        </p:nvSpPr>
        <p:spPr>
          <a:xfrm>
            <a:off x="5198031" y="2640925"/>
            <a:ext cx="4234220" cy="2476857"/>
          </a:xfrm>
          <a:prstGeom prst="roundRect">
            <a:avLst>
              <a:gd name="adj" fmla="val 6182"/>
            </a:avLst>
          </a:prstGeom>
          <a:solidFill>
            <a:srgbClr val="CEE6FD"/>
          </a:solidFill>
        </p:spPr>
      </p:sp>
      <p:sp>
        <p:nvSpPr>
          <p:cNvPr id="13" name="Shape 9"/>
          <p:cNvSpPr/>
          <p:nvPr/>
        </p:nvSpPr>
        <p:spPr>
          <a:xfrm>
            <a:off x="5368052" y="2810947"/>
            <a:ext cx="510302" cy="510302"/>
          </a:xfrm>
          <a:prstGeom prst="roundRect">
            <a:avLst>
              <a:gd name="adj" fmla="val 17917009"/>
            </a:avLst>
          </a:prstGeom>
          <a:solidFill>
            <a:srgbClr val="84C1FA"/>
          </a:solidFill>
        </p:spPr>
      </p:sp>
      <p:pic>
        <p:nvPicPr>
          <p:cNvPr id="14" name="Image 2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08427" y="2951202"/>
            <a:ext cx="229553" cy="229552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5368052" y="3491270"/>
            <a:ext cx="2623661" cy="26574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Data Quality Management</a:t>
            </a:r>
            <a:endParaRPr lang="en-US" sz="1650" dirty="0"/>
          </a:p>
        </p:txBody>
      </p:sp>
      <p:sp>
        <p:nvSpPr>
          <p:cNvPr id="16" name="Text 11"/>
          <p:cNvSpPr/>
          <p:nvPr/>
        </p:nvSpPr>
        <p:spPr>
          <a:xfrm>
            <a:off x="5368052" y="3859054"/>
            <a:ext cx="3894177" cy="81653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Clean and preprocess raw data to eliminate inconsistencies, handle missing values, and standardize formats for reliable analysis</a:t>
            </a:r>
            <a:endParaRPr lang="en-US" sz="1300" dirty="0"/>
          </a:p>
        </p:txBody>
      </p:sp>
      <p:sp>
        <p:nvSpPr>
          <p:cNvPr id="17" name="Shape 12"/>
          <p:cNvSpPr/>
          <p:nvPr/>
        </p:nvSpPr>
        <p:spPr>
          <a:xfrm>
            <a:off x="9602272" y="2640925"/>
            <a:ext cx="4234220" cy="2476857"/>
          </a:xfrm>
          <a:prstGeom prst="roundRect">
            <a:avLst>
              <a:gd name="adj" fmla="val 6182"/>
            </a:avLst>
          </a:prstGeom>
          <a:solidFill>
            <a:srgbClr val="CEE6FD"/>
          </a:solidFill>
        </p:spPr>
      </p:sp>
      <p:sp>
        <p:nvSpPr>
          <p:cNvPr id="18" name="Shape 13"/>
          <p:cNvSpPr/>
          <p:nvPr/>
        </p:nvSpPr>
        <p:spPr>
          <a:xfrm>
            <a:off x="9772293" y="2810947"/>
            <a:ext cx="510302" cy="510302"/>
          </a:xfrm>
          <a:prstGeom prst="roundRect">
            <a:avLst>
              <a:gd name="adj" fmla="val 17917009"/>
            </a:avLst>
          </a:prstGeom>
          <a:solidFill>
            <a:srgbClr val="84C1FA"/>
          </a:solidFill>
        </p:spPr>
      </p:sp>
      <p:pic>
        <p:nvPicPr>
          <p:cNvPr id="19" name="Image 3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912668" y="2951202"/>
            <a:ext cx="229553" cy="229552"/>
          </a:xfrm>
          <a:prstGeom prst="rect">
            <a:avLst/>
          </a:prstGeom>
        </p:spPr>
      </p:pic>
      <p:sp>
        <p:nvSpPr>
          <p:cNvPr id="20" name="Text 14"/>
          <p:cNvSpPr/>
          <p:nvPr/>
        </p:nvSpPr>
        <p:spPr>
          <a:xfrm>
            <a:off x="9772293" y="3491270"/>
            <a:ext cx="2192893" cy="26574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Efficient Data Storage</a:t>
            </a:r>
            <a:endParaRPr lang="en-US" sz="1650" dirty="0"/>
          </a:p>
        </p:txBody>
      </p:sp>
      <p:sp>
        <p:nvSpPr>
          <p:cNvPr id="21" name="Text 15"/>
          <p:cNvSpPr/>
          <p:nvPr/>
        </p:nvSpPr>
        <p:spPr>
          <a:xfrm>
            <a:off x="9772293" y="3859054"/>
            <a:ext cx="3894177" cy="81653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Store refined data in structured databases enabling fast queries, scalability, and seamless integration with analytical tools</a:t>
            </a:r>
            <a:endParaRPr lang="en-US" sz="1300" dirty="0"/>
          </a:p>
        </p:txBody>
      </p:sp>
      <p:sp>
        <p:nvSpPr>
          <p:cNvPr id="22" name="Shape 16"/>
          <p:cNvSpPr/>
          <p:nvPr/>
        </p:nvSpPr>
        <p:spPr>
          <a:xfrm>
            <a:off x="793790" y="5309116"/>
            <a:ext cx="4234220" cy="2204680"/>
          </a:xfrm>
          <a:prstGeom prst="roundRect">
            <a:avLst>
              <a:gd name="adj" fmla="val 6945"/>
            </a:avLst>
          </a:prstGeom>
          <a:solidFill>
            <a:srgbClr val="CEE6FD"/>
          </a:solidFill>
        </p:spPr>
      </p:sp>
      <p:sp>
        <p:nvSpPr>
          <p:cNvPr id="23" name="Shape 17"/>
          <p:cNvSpPr/>
          <p:nvPr/>
        </p:nvSpPr>
        <p:spPr>
          <a:xfrm>
            <a:off x="963811" y="5479137"/>
            <a:ext cx="510302" cy="510302"/>
          </a:xfrm>
          <a:prstGeom prst="roundRect">
            <a:avLst>
              <a:gd name="adj" fmla="val 17917009"/>
            </a:avLst>
          </a:prstGeom>
          <a:solidFill>
            <a:srgbClr val="84C1FA"/>
          </a:solidFill>
        </p:spPr>
      </p:sp>
      <p:pic>
        <p:nvPicPr>
          <p:cNvPr id="24" name="Image 4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04186" y="5619393"/>
            <a:ext cx="229553" cy="229552"/>
          </a:xfrm>
          <a:prstGeom prst="rect">
            <a:avLst/>
          </a:prstGeom>
        </p:spPr>
      </p:pic>
      <p:sp>
        <p:nvSpPr>
          <p:cNvPr id="25" name="Text 18"/>
          <p:cNvSpPr/>
          <p:nvPr/>
        </p:nvSpPr>
        <p:spPr>
          <a:xfrm>
            <a:off x="963811" y="6159460"/>
            <a:ext cx="3431738" cy="26574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Machine Learning Implementation</a:t>
            </a:r>
            <a:endParaRPr lang="en-US" sz="1650" dirty="0"/>
          </a:p>
        </p:txBody>
      </p:sp>
      <p:sp>
        <p:nvSpPr>
          <p:cNvPr id="26" name="Text 19"/>
          <p:cNvSpPr/>
          <p:nvPr/>
        </p:nvSpPr>
        <p:spPr>
          <a:xfrm>
            <a:off x="963811" y="6527244"/>
            <a:ext cx="3894177" cy="81653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Apply supervised and unsupervised learning techniques to build predictive models and discover hidden patterns in product data</a:t>
            </a:r>
            <a:endParaRPr lang="en-US" sz="1300" dirty="0"/>
          </a:p>
        </p:txBody>
      </p:sp>
      <p:sp>
        <p:nvSpPr>
          <p:cNvPr id="27" name="Shape 20"/>
          <p:cNvSpPr/>
          <p:nvPr/>
        </p:nvSpPr>
        <p:spPr>
          <a:xfrm>
            <a:off x="5198031" y="5309116"/>
            <a:ext cx="4234220" cy="2204680"/>
          </a:xfrm>
          <a:prstGeom prst="roundRect">
            <a:avLst>
              <a:gd name="adj" fmla="val 6945"/>
            </a:avLst>
          </a:prstGeom>
          <a:solidFill>
            <a:srgbClr val="CEE6FD"/>
          </a:solidFill>
        </p:spPr>
      </p:sp>
      <p:sp>
        <p:nvSpPr>
          <p:cNvPr id="28" name="Shape 21"/>
          <p:cNvSpPr/>
          <p:nvPr/>
        </p:nvSpPr>
        <p:spPr>
          <a:xfrm>
            <a:off x="5368052" y="5479137"/>
            <a:ext cx="510302" cy="510302"/>
          </a:xfrm>
          <a:prstGeom prst="roundRect">
            <a:avLst>
              <a:gd name="adj" fmla="val 17917009"/>
            </a:avLst>
          </a:prstGeom>
          <a:solidFill>
            <a:srgbClr val="84C1FA"/>
          </a:solidFill>
        </p:spPr>
      </p:sp>
      <p:pic>
        <p:nvPicPr>
          <p:cNvPr id="29" name="Image 5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508427" y="5619393"/>
            <a:ext cx="229553" cy="229552"/>
          </a:xfrm>
          <a:prstGeom prst="rect">
            <a:avLst/>
          </a:prstGeom>
        </p:spPr>
      </p:pic>
      <p:sp>
        <p:nvSpPr>
          <p:cNvPr id="30" name="Text 22"/>
          <p:cNvSpPr/>
          <p:nvPr/>
        </p:nvSpPr>
        <p:spPr>
          <a:xfrm>
            <a:off x="5368052" y="6159460"/>
            <a:ext cx="2126456" cy="26574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Business Intelligence</a:t>
            </a:r>
            <a:endParaRPr lang="en-US" sz="1650" dirty="0"/>
          </a:p>
        </p:txBody>
      </p:sp>
      <p:sp>
        <p:nvSpPr>
          <p:cNvPr id="31" name="Text 23"/>
          <p:cNvSpPr/>
          <p:nvPr/>
        </p:nvSpPr>
        <p:spPr>
          <a:xfrm>
            <a:off x="5368052" y="6527244"/>
            <a:ext cx="3894177" cy="81653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Extract meaningful insights that inform pricing strategies, inventory management, and customer segmentation initiatives</a:t>
            </a:r>
            <a:endParaRPr lang="en-US" sz="1300" dirty="0"/>
          </a:p>
        </p:txBody>
      </p:sp>
      <p:sp>
        <p:nvSpPr>
          <p:cNvPr id="32" name="Shape 24"/>
          <p:cNvSpPr/>
          <p:nvPr/>
        </p:nvSpPr>
        <p:spPr>
          <a:xfrm>
            <a:off x="9602272" y="5309116"/>
            <a:ext cx="4234220" cy="2204680"/>
          </a:xfrm>
          <a:prstGeom prst="roundRect">
            <a:avLst>
              <a:gd name="adj" fmla="val 6945"/>
            </a:avLst>
          </a:prstGeom>
          <a:solidFill>
            <a:srgbClr val="CEE6FD"/>
          </a:solidFill>
        </p:spPr>
      </p:sp>
      <p:sp>
        <p:nvSpPr>
          <p:cNvPr id="33" name="Shape 25"/>
          <p:cNvSpPr/>
          <p:nvPr/>
        </p:nvSpPr>
        <p:spPr>
          <a:xfrm>
            <a:off x="9772293" y="5479137"/>
            <a:ext cx="510302" cy="510302"/>
          </a:xfrm>
          <a:prstGeom prst="roundRect">
            <a:avLst>
              <a:gd name="adj" fmla="val 17917009"/>
            </a:avLst>
          </a:prstGeom>
          <a:solidFill>
            <a:srgbClr val="84C1FA"/>
          </a:solidFill>
        </p:spPr>
      </p:sp>
      <p:pic>
        <p:nvPicPr>
          <p:cNvPr id="34" name="Image 6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912668" y="5619393"/>
            <a:ext cx="229553" cy="229552"/>
          </a:xfrm>
          <a:prstGeom prst="rect">
            <a:avLst/>
          </a:prstGeom>
        </p:spPr>
      </p:pic>
      <p:sp>
        <p:nvSpPr>
          <p:cNvPr id="35" name="Text 26"/>
          <p:cNvSpPr/>
          <p:nvPr/>
        </p:nvSpPr>
        <p:spPr>
          <a:xfrm>
            <a:off x="9772293" y="6159460"/>
            <a:ext cx="3028355" cy="26574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Actionable Recommendations</a:t>
            </a:r>
            <a:endParaRPr lang="en-US" sz="1650" dirty="0"/>
          </a:p>
        </p:txBody>
      </p:sp>
      <p:sp>
        <p:nvSpPr>
          <p:cNvPr id="36" name="Text 27"/>
          <p:cNvSpPr/>
          <p:nvPr/>
        </p:nvSpPr>
        <p:spPr>
          <a:xfrm>
            <a:off x="9772293" y="6527244"/>
            <a:ext cx="3894177" cy="81653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Deliver data-driven insights that support strategic decision-making and competitive advantage in the marketplace</a:t>
            </a:r>
            <a:endParaRPr lang="en-US" sz="13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830699"/>
            <a:ext cx="4500563" cy="5625703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6869787" y="830699"/>
            <a:ext cx="788789" cy="340995"/>
          </a:xfrm>
          <a:prstGeom prst="roundRect">
            <a:avLst>
              <a:gd name="adj" fmla="val 38315"/>
            </a:avLst>
          </a:prstGeom>
          <a:solidFill>
            <a:srgbClr val="CEE6FD"/>
          </a:solidFill>
        </p:spPr>
      </p:sp>
      <p:sp>
        <p:nvSpPr>
          <p:cNvPr id="4" name="Text 1"/>
          <p:cNvSpPr/>
          <p:nvPr/>
        </p:nvSpPr>
        <p:spPr>
          <a:xfrm>
            <a:off x="6978610" y="885111"/>
            <a:ext cx="571143" cy="23217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PHASE 1</a:t>
            </a:r>
            <a:endParaRPr lang="en-US" sz="1100" dirty="0"/>
          </a:p>
        </p:txBody>
      </p:sp>
      <p:sp>
        <p:nvSpPr>
          <p:cNvPr id="5" name="Text 2"/>
          <p:cNvSpPr/>
          <p:nvPr/>
        </p:nvSpPr>
        <p:spPr>
          <a:xfrm>
            <a:off x="6869787" y="1244203"/>
            <a:ext cx="6974324" cy="113395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Web Scraping: Capturing Real-Time Data</a:t>
            </a:r>
            <a:endParaRPr lang="en-US" sz="3550" dirty="0"/>
          </a:p>
        </p:txBody>
      </p:sp>
      <p:sp>
        <p:nvSpPr>
          <p:cNvPr id="6" name="Text 3"/>
          <p:cNvSpPr/>
          <p:nvPr/>
        </p:nvSpPr>
        <p:spPr>
          <a:xfrm>
            <a:off x="6869787" y="2559606"/>
            <a:ext cx="6974324" cy="87082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Web scraping forms the foundation of our data pipeline, automatically extracting product information from e-commerce platforms to build comprehensive datasets for analysis.</a:t>
            </a:r>
            <a:endParaRPr lang="en-US" sz="1400" dirty="0"/>
          </a:p>
        </p:txBody>
      </p:sp>
      <p:sp>
        <p:nvSpPr>
          <p:cNvPr id="7" name="Text 4"/>
          <p:cNvSpPr/>
          <p:nvPr/>
        </p:nvSpPr>
        <p:spPr>
          <a:xfrm>
            <a:off x="6869787" y="3611880"/>
            <a:ext cx="2721888" cy="34016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Data Extracted</a:t>
            </a:r>
            <a:endParaRPr lang="en-US" sz="2100" dirty="0"/>
          </a:p>
        </p:txBody>
      </p:sp>
      <p:sp>
        <p:nvSpPr>
          <p:cNvPr id="8" name="Text 5"/>
          <p:cNvSpPr/>
          <p:nvPr/>
        </p:nvSpPr>
        <p:spPr>
          <a:xfrm>
            <a:off x="6869787" y="4133493"/>
            <a:ext cx="6974324" cy="29027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Product names and descriptions</a:t>
            </a:r>
            <a:endParaRPr lang="en-US" sz="1400" dirty="0"/>
          </a:p>
        </p:txBody>
      </p:sp>
      <p:sp>
        <p:nvSpPr>
          <p:cNvPr id="9" name="Text 6"/>
          <p:cNvSpPr/>
          <p:nvPr/>
        </p:nvSpPr>
        <p:spPr>
          <a:xfrm>
            <a:off x="6869787" y="4487228"/>
            <a:ext cx="6974324" cy="29027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Current pricing and discount information</a:t>
            </a:r>
            <a:endParaRPr lang="en-US" sz="1400" dirty="0"/>
          </a:p>
        </p:txBody>
      </p:sp>
      <p:sp>
        <p:nvSpPr>
          <p:cNvPr id="10" name="Text 7"/>
          <p:cNvSpPr/>
          <p:nvPr/>
        </p:nvSpPr>
        <p:spPr>
          <a:xfrm>
            <a:off x="6869787" y="4840962"/>
            <a:ext cx="6974324" cy="29027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Product categories and subcategories</a:t>
            </a:r>
            <a:endParaRPr lang="en-US" sz="1400" dirty="0"/>
          </a:p>
        </p:txBody>
      </p:sp>
      <p:sp>
        <p:nvSpPr>
          <p:cNvPr id="11" name="Text 8"/>
          <p:cNvSpPr/>
          <p:nvPr/>
        </p:nvSpPr>
        <p:spPr>
          <a:xfrm>
            <a:off x="6869787" y="5194697"/>
            <a:ext cx="6974324" cy="29027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Customer ratings and review counts</a:t>
            </a:r>
            <a:endParaRPr lang="en-US" sz="1400" dirty="0"/>
          </a:p>
        </p:txBody>
      </p:sp>
      <p:sp>
        <p:nvSpPr>
          <p:cNvPr id="12" name="Text 9"/>
          <p:cNvSpPr/>
          <p:nvPr/>
        </p:nvSpPr>
        <p:spPr>
          <a:xfrm>
            <a:off x="6869787" y="5548432"/>
            <a:ext cx="6974324" cy="29027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Availability and stock status</a:t>
            </a:r>
            <a:endParaRPr lang="en-US" sz="1400" dirty="0"/>
          </a:p>
        </p:txBody>
      </p:sp>
      <p:sp>
        <p:nvSpPr>
          <p:cNvPr id="13" name="Text 10"/>
          <p:cNvSpPr/>
          <p:nvPr/>
        </p:nvSpPr>
        <p:spPr>
          <a:xfrm>
            <a:off x="6869787" y="6020157"/>
            <a:ext cx="2721888" cy="34016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Technology Stack</a:t>
            </a:r>
            <a:endParaRPr lang="en-US" sz="2100" dirty="0"/>
          </a:p>
        </p:txBody>
      </p:sp>
      <p:sp>
        <p:nvSpPr>
          <p:cNvPr id="14" name="Text 11"/>
          <p:cNvSpPr/>
          <p:nvPr/>
        </p:nvSpPr>
        <p:spPr>
          <a:xfrm>
            <a:off x="6869787" y="6541770"/>
            <a:ext cx="6974324" cy="29027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BeautifulSoup</a:t>
            </a:r>
            <a:r>
              <a:rPr lang="en-US" sz="14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and </a:t>
            </a:r>
            <a:r>
              <a:rPr lang="en-US" sz="140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Scrapy</a:t>
            </a:r>
            <a:r>
              <a:rPr lang="en-US" sz="14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for HTML parsing and data extraction</a:t>
            </a:r>
            <a:endParaRPr lang="en-US" sz="1400" dirty="0"/>
          </a:p>
        </p:txBody>
      </p:sp>
      <p:sp>
        <p:nvSpPr>
          <p:cNvPr id="15" name="Text 12"/>
          <p:cNvSpPr/>
          <p:nvPr/>
        </p:nvSpPr>
        <p:spPr>
          <a:xfrm>
            <a:off x="6869787" y="6895505"/>
            <a:ext cx="6974324" cy="29027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Requests</a:t>
            </a:r>
            <a:r>
              <a:rPr lang="en-US" sz="14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library for HTTP communication</a:t>
            </a:r>
            <a:endParaRPr lang="en-US" sz="1400" dirty="0"/>
          </a:p>
        </p:txBody>
      </p:sp>
      <p:sp>
        <p:nvSpPr>
          <p:cNvPr id="16" name="Text 13"/>
          <p:cNvSpPr/>
          <p:nvPr/>
        </p:nvSpPr>
        <p:spPr>
          <a:xfrm>
            <a:off x="6869787" y="7249239"/>
            <a:ext cx="6974324" cy="29027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Export to CSV format for downstream processing</a:t>
            </a:r>
            <a:endParaRPr lang="en-US" sz="14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489228" y="384334"/>
            <a:ext cx="406003" cy="170497"/>
          </a:xfrm>
          <a:prstGeom prst="roundRect">
            <a:avLst>
              <a:gd name="adj" fmla="val 38369"/>
            </a:avLst>
          </a:prstGeom>
          <a:solidFill>
            <a:srgbClr val="CEE6FD"/>
          </a:solidFill>
        </p:spPr>
      </p:sp>
      <p:sp>
        <p:nvSpPr>
          <p:cNvPr id="3" name="Text 1"/>
          <p:cNvSpPr/>
          <p:nvPr/>
        </p:nvSpPr>
        <p:spPr>
          <a:xfrm>
            <a:off x="543639" y="411480"/>
            <a:ext cx="297180" cy="11620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5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PHASE 2</a:t>
            </a:r>
            <a:endParaRPr lang="en-US" sz="550" dirty="0"/>
          </a:p>
        </p:txBody>
      </p:sp>
      <p:sp>
        <p:nvSpPr>
          <p:cNvPr id="4" name="Text 2"/>
          <p:cNvSpPr/>
          <p:nvPr/>
        </p:nvSpPr>
        <p:spPr>
          <a:xfrm>
            <a:off x="489228" y="591145"/>
            <a:ext cx="3324106" cy="28396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Data Cleaning &amp; Preprocessing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489228" y="1092994"/>
            <a:ext cx="7408902" cy="29051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Raw data requires systematic cleaning and transformation to ensure accuracy and reliability. Our preprocessing pipeline addresses data quality issues and prepares the dataset for advanced analytics.</a:t>
            </a:r>
            <a:endParaRPr lang="en-US" sz="700" dirty="0"/>
          </a:p>
        </p:txBody>
      </p:sp>
      <p:sp>
        <p:nvSpPr>
          <p:cNvPr id="6" name="Text 4"/>
          <p:cNvSpPr/>
          <p:nvPr/>
        </p:nvSpPr>
        <p:spPr>
          <a:xfrm>
            <a:off x="489228" y="1474351"/>
            <a:ext cx="1590675" cy="17037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10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Key Preprocessing Steps</a:t>
            </a:r>
            <a:endParaRPr lang="en-US" sz="1050" dirty="0"/>
          </a:p>
        </p:txBody>
      </p:sp>
      <p:sp>
        <p:nvSpPr>
          <p:cNvPr id="7" name="Shape 5"/>
          <p:cNvSpPr/>
          <p:nvPr/>
        </p:nvSpPr>
        <p:spPr>
          <a:xfrm>
            <a:off x="489228" y="1883093"/>
            <a:ext cx="7408902" cy="703540"/>
          </a:xfrm>
          <a:prstGeom prst="roundRect">
            <a:avLst>
              <a:gd name="adj" fmla="val 5199"/>
            </a:avLst>
          </a:prstGeom>
          <a:solidFill>
            <a:srgbClr val="FFFFFF"/>
          </a:solidFill>
        </p:spPr>
      </p:sp>
      <p:sp>
        <p:nvSpPr>
          <p:cNvPr id="8" name="Shape 6"/>
          <p:cNvSpPr/>
          <p:nvPr/>
        </p:nvSpPr>
        <p:spPr>
          <a:xfrm>
            <a:off x="489228" y="1875473"/>
            <a:ext cx="7408902" cy="30480"/>
          </a:xfrm>
          <a:prstGeom prst="roundRect">
            <a:avLst>
              <a:gd name="adj" fmla="val 268280"/>
            </a:avLst>
          </a:prstGeom>
          <a:solidFill>
            <a:srgbClr val="84C1FA"/>
          </a:solidFill>
        </p:spPr>
      </p:sp>
      <p:sp>
        <p:nvSpPr>
          <p:cNvPr id="9" name="Shape 7"/>
          <p:cNvSpPr/>
          <p:nvPr/>
        </p:nvSpPr>
        <p:spPr>
          <a:xfrm>
            <a:off x="4057352" y="1746885"/>
            <a:ext cx="272534" cy="272534"/>
          </a:xfrm>
          <a:prstGeom prst="roundRect">
            <a:avLst>
              <a:gd name="adj" fmla="val 335518"/>
            </a:avLst>
          </a:prstGeom>
          <a:solidFill>
            <a:srgbClr val="84C1FA"/>
          </a:solidFill>
        </p:spPr>
      </p:sp>
      <p:sp>
        <p:nvSpPr>
          <p:cNvPr id="10" name="Text 8"/>
          <p:cNvSpPr/>
          <p:nvPr/>
        </p:nvSpPr>
        <p:spPr>
          <a:xfrm>
            <a:off x="4139148" y="1814989"/>
            <a:ext cx="108942" cy="13620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850" dirty="0">
                <a:solidFill>
                  <a:srgbClr val="000000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1</a:t>
            </a:r>
            <a:endParaRPr lang="en-US" sz="850" dirty="0"/>
          </a:p>
        </p:txBody>
      </p:sp>
      <p:sp>
        <p:nvSpPr>
          <p:cNvPr id="11" name="Text 9"/>
          <p:cNvSpPr/>
          <p:nvPr/>
        </p:nvSpPr>
        <p:spPr>
          <a:xfrm>
            <a:off x="587693" y="2110145"/>
            <a:ext cx="1318260" cy="14192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8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Missing Value Treatment</a:t>
            </a:r>
            <a:endParaRPr lang="en-US" sz="850" dirty="0"/>
          </a:p>
        </p:txBody>
      </p:sp>
      <p:sp>
        <p:nvSpPr>
          <p:cNvPr id="12" name="Text 10"/>
          <p:cNvSpPr/>
          <p:nvPr/>
        </p:nvSpPr>
        <p:spPr>
          <a:xfrm>
            <a:off x="587693" y="2342912"/>
            <a:ext cx="7211973" cy="14525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Imputation strategies and removal of incomplete records</a:t>
            </a:r>
            <a:endParaRPr lang="en-US" sz="700" dirty="0"/>
          </a:p>
        </p:txBody>
      </p:sp>
      <p:sp>
        <p:nvSpPr>
          <p:cNvPr id="13" name="Shape 11"/>
          <p:cNvSpPr/>
          <p:nvPr/>
        </p:nvSpPr>
        <p:spPr>
          <a:xfrm>
            <a:off x="489228" y="2813685"/>
            <a:ext cx="7408902" cy="703540"/>
          </a:xfrm>
          <a:prstGeom prst="roundRect">
            <a:avLst>
              <a:gd name="adj" fmla="val 5199"/>
            </a:avLst>
          </a:prstGeom>
          <a:solidFill>
            <a:srgbClr val="FFFFFF"/>
          </a:solidFill>
        </p:spPr>
      </p:sp>
      <p:sp>
        <p:nvSpPr>
          <p:cNvPr id="14" name="Shape 12"/>
          <p:cNvSpPr/>
          <p:nvPr/>
        </p:nvSpPr>
        <p:spPr>
          <a:xfrm>
            <a:off x="489228" y="2806065"/>
            <a:ext cx="7408902" cy="30480"/>
          </a:xfrm>
          <a:prstGeom prst="roundRect">
            <a:avLst>
              <a:gd name="adj" fmla="val 268280"/>
            </a:avLst>
          </a:prstGeom>
          <a:solidFill>
            <a:srgbClr val="84C1FA"/>
          </a:solidFill>
        </p:spPr>
      </p:sp>
      <p:sp>
        <p:nvSpPr>
          <p:cNvPr id="15" name="Shape 13"/>
          <p:cNvSpPr/>
          <p:nvPr/>
        </p:nvSpPr>
        <p:spPr>
          <a:xfrm>
            <a:off x="4057352" y="2677478"/>
            <a:ext cx="272534" cy="272534"/>
          </a:xfrm>
          <a:prstGeom prst="roundRect">
            <a:avLst>
              <a:gd name="adj" fmla="val 335518"/>
            </a:avLst>
          </a:prstGeom>
          <a:solidFill>
            <a:srgbClr val="84C1FA"/>
          </a:solidFill>
        </p:spPr>
      </p:sp>
      <p:sp>
        <p:nvSpPr>
          <p:cNvPr id="16" name="Text 14"/>
          <p:cNvSpPr/>
          <p:nvPr/>
        </p:nvSpPr>
        <p:spPr>
          <a:xfrm>
            <a:off x="4139148" y="2745581"/>
            <a:ext cx="108942" cy="13620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850" dirty="0">
                <a:solidFill>
                  <a:srgbClr val="000000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2</a:t>
            </a:r>
            <a:endParaRPr lang="en-US" sz="850" dirty="0"/>
          </a:p>
        </p:txBody>
      </p:sp>
      <p:sp>
        <p:nvSpPr>
          <p:cNvPr id="17" name="Text 15"/>
          <p:cNvSpPr/>
          <p:nvPr/>
        </p:nvSpPr>
        <p:spPr>
          <a:xfrm>
            <a:off x="587693" y="3040737"/>
            <a:ext cx="1135618" cy="14192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8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Duplicate Removal</a:t>
            </a:r>
            <a:endParaRPr lang="en-US" sz="850" dirty="0"/>
          </a:p>
        </p:txBody>
      </p:sp>
      <p:sp>
        <p:nvSpPr>
          <p:cNvPr id="18" name="Text 16"/>
          <p:cNvSpPr/>
          <p:nvPr/>
        </p:nvSpPr>
        <p:spPr>
          <a:xfrm>
            <a:off x="587693" y="3273504"/>
            <a:ext cx="7211973" cy="14525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Identifying and eliminating redundant entries</a:t>
            </a:r>
            <a:endParaRPr lang="en-US" sz="700" dirty="0"/>
          </a:p>
        </p:txBody>
      </p:sp>
      <p:sp>
        <p:nvSpPr>
          <p:cNvPr id="19" name="Shape 17"/>
          <p:cNvSpPr/>
          <p:nvPr/>
        </p:nvSpPr>
        <p:spPr>
          <a:xfrm>
            <a:off x="489228" y="3744278"/>
            <a:ext cx="7408902" cy="703540"/>
          </a:xfrm>
          <a:prstGeom prst="roundRect">
            <a:avLst>
              <a:gd name="adj" fmla="val 5199"/>
            </a:avLst>
          </a:prstGeom>
          <a:solidFill>
            <a:srgbClr val="FFFFFF"/>
          </a:solidFill>
        </p:spPr>
      </p:sp>
      <p:sp>
        <p:nvSpPr>
          <p:cNvPr id="20" name="Shape 18"/>
          <p:cNvSpPr/>
          <p:nvPr/>
        </p:nvSpPr>
        <p:spPr>
          <a:xfrm>
            <a:off x="489228" y="3736658"/>
            <a:ext cx="7408902" cy="30480"/>
          </a:xfrm>
          <a:prstGeom prst="roundRect">
            <a:avLst>
              <a:gd name="adj" fmla="val 268280"/>
            </a:avLst>
          </a:prstGeom>
          <a:solidFill>
            <a:srgbClr val="84C1FA"/>
          </a:solidFill>
        </p:spPr>
      </p:sp>
      <p:sp>
        <p:nvSpPr>
          <p:cNvPr id="21" name="Shape 19"/>
          <p:cNvSpPr/>
          <p:nvPr/>
        </p:nvSpPr>
        <p:spPr>
          <a:xfrm>
            <a:off x="4057352" y="3608070"/>
            <a:ext cx="272534" cy="272534"/>
          </a:xfrm>
          <a:prstGeom prst="roundRect">
            <a:avLst>
              <a:gd name="adj" fmla="val 335518"/>
            </a:avLst>
          </a:prstGeom>
          <a:solidFill>
            <a:srgbClr val="84C1FA"/>
          </a:solidFill>
        </p:spPr>
      </p:sp>
      <p:sp>
        <p:nvSpPr>
          <p:cNvPr id="22" name="Text 20"/>
          <p:cNvSpPr/>
          <p:nvPr/>
        </p:nvSpPr>
        <p:spPr>
          <a:xfrm>
            <a:off x="4139148" y="3676174"/>
            <a:ext cx="108942" cy="13620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850" dirty="0">
                <a:solidFill>
                  <a:srgbClr val="000000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3</a:t>
            </a:r>
            <a:endParaRPr lang="en-US" sz="850" dirty="0"/>
          </a:p>
        </p:txBody>
      </p:sp>
      <p:sp>
        <p:nvSpPr>
          <p:cNvPr id="23" name="Text 21"/>
          <p:cNvSpPr/>
          <p:nvPr/>
        </p:nvSpPr>
        <p:spPr>
          <a:xfrm>
            <a:off x="587693" y="3971330"/>
            <a:ext cx="1264444" cy="14192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8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Format Standardization</a:t>
            </a:r>
            <a:endParaRPr lang="en-US" sz="850" dirty="0"/>
          </a:p>
        </p:txBody>
      </p:sp>
      <p:sp>
        <p:nvSpPr>
          <p:cNvPr id="24" name="Text 22"/>
          <p:cNvSpPr/>
          <p:nvPr/>
        </p:nvSpPr>
        <p:spPr>
          <a:xfrm>
            <a:off x="587693" y="4204097"/>
            <a:ext cx="7211973" cy="14525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Normalizing currency, dates, and text fields</a:t>
            </a:r>
            <a:endParaRPr lang="en-US" sz="700" dirty="0"/>
          </a:p>
        </p:txBody>
      </p:sp>
      <p:sp>
        <p:nvSpPr>
          <p:cNvPr id="25" name="Shape 23"/>
          <p:cNvSpPr/>
          <p:nvPr/>
        </p:nvSpPr>
        <p:spPr>
          <a:xfrm>
            <a:off x="489228" y="4674870"/>
            <a:ext cx="7408902" cy="703540"/>
          </a:xfrm>
          <a:prstGeom prst="roundRect">
            <a:avLst>
              <a:gd name="adj" fmla="val 5199"/>
            </a:avLst>
          </a:prstGeom>
          <a:solidFill>
            <a:srgbClr val="FFFFFF"/>
          </a:solidFill>
        </p:spPr>
      </p:sp>
      <p:sp>
        <p:nvSpPr>
          <p:cNvPr id="26" name="Shape 24"/>
          <p:cNvSpPr/>
          <p:nvPr/>
        </p:nvSpPr>
        <p:spPr>
          <a:xfrm>
            <a:off x="489228" y="4667250"/>
            <a:ext cx="7408902" cy="30480"/>
          </a:xfrm>
          <a:prstGeom prst="roundRect">
            <a:avLst>
              <a:gd name="adj" fmla="val 268280"/>
            </a:avLst>
          </a:prstGeom>
          <a:solidFill>
            <a:srgbClr val="84C1FA"/>
          </a:solidFill>
        </p:spPr>
      </p:sp>
      <p:sp>
        <p:nvSpPr>
          <p:cNvPr id="27" name="Shape 25"/>
          <p:cNvSpPr/>
          <p:nvPr/>
        </p:nvSpPr>
        <p:spPr>
          <a:xfrm>
            <a:off x="4057352" y="4538663"/>
            <a:ext cx="272534" cy="272534"/>
          </a:xfrm>
          <a:prstGeom prst="roundRect">
            <a:avLst>
              <a:gd name="adj" fmla="val 335518"/>
            </a:avLst>
          </a:prstGeom>
          <a:solidFill>
            <a:srgbClr val="84C1FA"/>
          </a:solidFill>
        </p:spPr>
      </p:sp>
      <p:sp>
        <p:nvSpPr>
          <p:cNvPr id="28" name="Text 26"/>
          <p:cNvSpPr/>
          <p:nvPr/>
        </p:nvSpPr>
        <p:spPr>
          <a:xfrm>
            <a:off x="4139148" y="4606766"/>
            <a:ext cx="108942" cy="13620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850" dirty="0">
                <a:solidFill>
                  <a:srgbClr val="000000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4</a:t>
            </a:r>
            <a:endParaRPr lang="en-US" sz="850" dirty="0"/>
          </a:p>
        </p:txBody>
      </p:sp>
      <p:sp>
        <p:nvSpPr>
          <p:cNvPr id="29" name="Text 27"/>
          <p:cNvSpPr/>
          <p:nvPr/>
        </p:nvSpPr>
        <p:spPr>
          <a:xfrm>
            <a:off x="587693" y="4901922"/>
            <a:ext cx="1135618" cy="14192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8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Feature Engineering</a:t>
            </a:r>
            <a:endParaRPr lang="en-US" sz="850" dirty="0"/>
          </a:p>
        </p:txBody>
      </p:sp>
      <p:sp>
        <p:nvSpPr>
          <p:cNvPr id="30" name="Text 28"/>
          <p:cNvSpPr/>
          <p:nvPr/>
        </p:nvSpPr>
        <p:spPr>
          <a:xfrm>
            <a:off x="587693" y="5134689"/>
            <a:ext cx="7211973" cy="14525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Creating derived variables for enhanced analysis</a:t>
            </a:r>
            <a:endParaRPr lang="en-US" sz="700" dirty="0"/>
          </a:p>
        </p:txBody>
      </p:sp>
      <p:sp>
        <p:nvSpPr>
          <p:cNvPr id="31" name="Shape 29"/>
          <p:cNvSpPr/>
          <p:nvPr/>
        </p:nvSpPr>
        <p:spPr>
          <a:xfrm>
            <a:off x="489228" y="5605462"/>
            <a:ext cx="7408902" cy="703540"/>
          </a:xfrm>
          <a:prstGeom prst="roundRect">
            <a:avLst>
              <a:gd name="adj" fmla="val 5199"/>
            </a:avLst>
          </a:prstGeom>
          <a:solidFill>
            <a:srgbClr val="FFFFFF"/>
          </a:solidFill>
        </p:spPr>
      </p:sp>
      <p:sp>
        <p:nvSpPr>
          <p:cNvPr id="32" name="Shape 30"/>
          <p:cNvSpPr/>
          <p:nvPr/>
        </p:nvSpPr>
        <p:spPr>
          <a:xfrm>
            <a:off x="489228" y="5597843"/>
            <a:ext cx="7408902" cy="30480"/>
          </a:xfrm>
          <a:prstGeom prst="roundRect">
            <a:avLst>
              <a:gd name="adj" fmla="val 268280"/>
            </a:avLst>
          </a:prstGeom>
          <a:solidFill>
            <a:srgbClr val="84C1FA"/>
          </a:solidFill>
        </p:spPr>
      </p:sp>
      <p:sp>
        <p:nvSpPr>
          <p:cNvPr id="33" name="Shape 31"/>
          <p:cNvSpPr/>
          <p:nvPr/>
        </p:nvSpPr>
        <p:spPr>
          <a:xfrm>
            <a:off x="4057352" y="5469255"/>
            <a:ext cx="272534" cy="272534"/>
          </a:xfrm>
          <a:prstGeom prst="roundRect">
            <a:avLst>
              <a:gd name="adj" fmla="val 335518"/>
            </a:avLst>
          </a:prstGeom>
          <a:solidFill>
            <a:srgbClr val="84C1FA"/>
          </a:solidFill>
        </p:spPr>
      </p:sp>
      <p:sp>
        <p:nvSpPr>
          <p:cNvPr id="34" name="Text 32"/>
          <p:cNvSpPr/>
          <p:nvPr/>
        </p:nvSpPr>
        <p:spPr>
          <a:xfrm>
            <a:off x="4139148" y="5537359"/>
            <a:ext cx="108942" cy="13620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850" dirty="0">
                <a:solidFill>
                  <a:srgbClr val="000000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5</a:t>
            </a:r>
            <a:endParaRPr lang="en-US" sz="850" dirty="0"/>
          </a:p>
        </p:txBody>
      </p:sp>
      <p:sp>
        <p:nvSpPr>
          <p:cNvPr id="35" name="Text 33"/>
          <p:cNvSpPr/>
          <p:nvPr/>
        </p:nvSpPr>
        <p:spPr>
          <a:xfrm>
            <a:off x="587693" y="5832515"/>
            <a:ext cx="1135618" cy="14192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8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Outlier Detection</a:t>
            </a:r>
            <a:endParaRPr lang="en-US" sz="850" dirty="0"/>
          </a:p>
        </p:txBody>
      </p:sp>
      <p:sp>
        <p:nvSpPr>
          <p:cNvPr id="36" name="Text 34"/>
          <p:cNvSpPr/>
          <p:nvPr/>
        </p:nvSpPr>
        <p:spPr>
          <a:xfrm>
            <a:off x="587693" y="6065282"/>
            <a:ext cx="7211973" cy="14525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Identifying and handling anomalous data points</a:t>
            </a:r>
            <a:endParaRPr lang="en-US" sz="700" dirty="0"/>
          </a:p>
        </p:txBody>
      </p:sp>
      <p:pic>
        <p:nvPicPr>
          <p:cNvPr id="37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27206" y="1113473"/>
            <a:ext cx="2197537" cy="2197537"/>
          </a:xfrm>
          <a:prstGeom prst="rect">
            <a:avLst/>
          </a:prstGeom>
        </p:spPr>
      </p:pic>
      <p:pic>
        <p:nvPicPr>
          <p:cNvPr id="38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7206" y="3413165"/>
            <a:ext cx="3913942" cy="3913942"/>
          </a:xfrm>
          <a:prstGeom prst="rect">
            <a:avLst/>
          </a:prstGeom>
        </p:spPr>
      </p:pic>
      <p:sp>
        <p:nvSpPr>
          <p:cNvPr id="39" name="Shape 35"/>
          <p:cNvSpPr/>
          <p:nvPr/>
        </p:nvSpPr>
        <p:spPr>
          <a:xfrm>
            <a:off x="489228" y="7531418"/>
            <a:ext cx="13651944" cy="385763"/>
          </a:xfrm>
          <a:prstGeom prst="roundRect">
            <a:avLst>
              <a:gd name="adj" fmla="val 21197"/>
            </a:avLst>
          </a:prstGeom>
          <a:solidFill>
            <a:srgbClr val="B5DAFC"/>
          </a:solidFill>
        </p:spPr>
      </p:sp>
      <p:pic>
        <p:nvPicPr>
          <p:cNvPr id="40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073" y="7672030"/>
            <a:ext cx="113467" cy="90845"/>
          </a:xfrm>
          <a:prstGeom prst="rect">
            <a:avLst/>
          </a:prstGeom>
        </p:spPr>
      </p:pic>
      <p:sp>
        <p:nvSpPr>
          <p:cNvPr id="41" name="Text 36"/>
          <p:cNvSpPr/>
          <p:nvPr/>
        </p:nvSpPr>
        <p:spPr>
          <a:xfrm>
            <a:off x="784384" y="7644884"/>
            <a:ext cx="13265944" cy="14525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00" b="1" dirty="0">
                <a:solidFill>
                  <a:srgbClr val="000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Quality Assurance:</a:t>
            </a:r>
            <a:r>
              <a:rPr lang="en-US" sz="700" dirty="0">
                <a:solidFill>
                  <a:srgbClr val="000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This comprehensive preprocessing ensures data consistency, eliminates noise, and maximizes the accuracy of downstream machine learning models.</a:t>
            </a:r>
            <a:endParaRPr lang="en-US" sz="7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0094" y="645200"/>
            <a:ext cx="4742736" cy="43529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7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Data Storage &amp; Management</a:t>
            </a:r>
            <a:endParaRPr lang="en-US" sz="2700" dirty="0"/>
          </a:p>
        </p:txBody>
      </p:sp>
      <p:sp>
        <p:nvSpPr>
          <p:cNvPr id="3" name="Text 1"/>
          <p:cNvSpPr/>
          <p:nvPr/>
        </p:nvSpPr>
        <p:spPr>
          <a:xfrm>
            <a:off x="750094" y="1359098"/>
            <a:ext cx="13130213" cy="22288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0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The cleaned dataset is stored in a robust relational database infrastructure that enables efficient querying, scalability, and seamless integration with analytical tools and machine learning pipelines.</a:t>
            </a:r>
            <a:endParaRPr lang="en-US" sz="10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0094" y="1738670"/>
            <a:ext cx="2769394" cy="1711523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50094" y="3589496"/>
            <a:ext cx="1741289" cy="21764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SQLAlchemy ORM</a:t>
            </a:r>
            <a:endParaRPr lang="en-US" sz="1350" dirty="0"/>
          </a:p>
        </p:txBody>
      </p:sp>
      <p:sp>
        <p:nvSpPr>
          <p:cNvPr id="6" name="Text 3"/>
          <p:cNvSpPr/>
          <p:nvPr/>
        </p:nvSpPr>
        <p:spPr>
          <a:xfrm>
            <a:off x="750094" y="3890724"/>
            <a:ext cx="4260652" cy="44577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0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Python-based object-relational mapping for seamless database interactions and query generation</a:t>
            </a:r>
            <a:endParaRPr lang="en-US" sz="10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4815" y="1738670"/>
            <a:ext cx="2769394" cy="1711523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184815" y="3589496"/>
            <a:ext cx="1741289" cy="21764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SQLite &amp; MySQL</a:t>
            </a:r>
            <a:endParaRPr lang="en-US" sz="1350" dirty="0"/>
          </a:p>
        </p:txBody>
      </p:sp>
      <p:sp>
        <p:nvSpPr>
          <p:cNvPr id="9" name="Text 5"/>
          <p:cNvSpPr/>
          <p:nvPr/>
        </p:nvSpPr>
        <p:spPr>
          <a:xfrm>
            <a:off x="5184815" y="3890724"/>
            <a:ext cx="4260652" cy="44577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0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Flexible database options supporting both lightweight local storage and enterprise-scale deployments</a:t>
            </a:r>
            <a:endParaRPr lang="en-US" sz="10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19536" y="1738670"/>
            <a:ext cx="2769394" cy="1711523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9619536" y="3589496"/>
            <a:ext cx="1774150" cy="21764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Scalable Architecture</a:t>
            </a:r>
            <a:endParaRPr lang="en-US" sz="1350" dirty="0"/>
          </a:p>
        </p:txBody>
      </p:sp>
      <p:sp>
        <p:nvSpPr>
          <p:cNvPr id="12" name="Text 7"/>
          <p:cNvSpPr/>
          <p:nvPr/>
        </p:nvSpPr>
        <p:spPr>
          <a:xfrm>
            <a:off x="9619536" y="3890724"/>
            <a:ext cx="4260652" cy="44577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0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Cloud-ready infrastructure that grows with data volume and analytical demands</a:t>
            </a:r>
            <a:endParaRPr lang="en-US" sz="1050" dirty="0"/>
          </a:p>
        </p:txBody>
      </p:sp>
      <p:sp>
        <p:nvSpPr>
          <p:cNvPr id="13" name="Shape 8"/>
          <p:cNvSpPr/>
          <p:nvPr/>
        </p:nvSpPr>
        <p:spPr>
          <a:xfrm>
            <a:off x="750094" y="4562775"/>
            <a:ext cx="13130213" cy="25003"/>
          </a:xfrm>
          <a:prstGeom prst="rect">
            <a:avLst/>
          </a:prstGeom>
          <a:solidFill>
            <a:srgbClr val="1E3063">
              <a:alpha val="50000"/>
            </a:srgbClr>
          </a:solidFill>
        </p:spPr>
      </p:sp>
      <p:sp>
        <p:nvSpPr>
          <p:cNvPr id="14" name="Text 9"/>
          <p:cNvSpPr/>
          <p:nvPr/>
        </p:nvSpPr>
        <p:spPr>
          <a:xfrm>
            <a:off x="750094" y="4796671"/>
            <a:ext cx="4529138" cy="34825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Key Benefits of Structured Storage</a:t>
            </a:r>
            <a:endParaRPr lang="en-US" sz="2150" dirty="0"/>
          </a:p>
        </p:txBody>
      </p:sp>
      <p:sp>
        <p:nvSpPr>
          <p:cNvPr id="15" name="Shape 10"/>
          <p:cNvSpPr/>
          <p:nvPr/>
        </p:nvSpPr>
        <p:spPr>
          <a:xfrm>
            <a:off x="750094" y="5510570"/>
            <a:ext cx="6395204" cy="888921"/>
          </a:xfrm>
          <a:prstGeom prst="roundRect">
            <a:avLst>
              <a:gd name="adj" fmla="val 14105"/>
            </a:avLst>
          </a:prstGeom>
          <a:solidFill>
            <a:srgbClr val="FFFFFF"/>
          </a:solidFill>
          <a:ln w="15240">
            <a:solidFill>
              <a:srgbClr val="B4CCE3"/>
            </a:solidFill>
            <a:prstDash val="solid"/>
          </a:ln>
        </p:spPr>
      </p:sp>
      <p:sp>
        <p:nvSpPr>
          <p:cNvPr id="16" name="Text 11"/>
          <p:cNvSpPr/>
          <p:nvPr/>
        </p:nvSpPr>
        <p:spPr>
          <a:xfrm>
            <a:off x="904637" y="5665113"/>
            <a:ext cx="2350175" cy="21764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Organized Data Architecture</a:t>
            </a:r>
            <a:endParaRPr lang="en-US" sz="1350" dirty="0"/>
          </a:p>
        </p:txBody>
      </p:sp>
      <p:sp>
        <p:nvSpPr>
          <p:cNvPr id="17" name="Text 12"/>
          <p:cNvSpPr/>
          <p:nvPr/>
        </p:nvSpPr>
        <p:spPr>
          <a:xfrm>
            <a:off x="904637" y="6022062"/>
            <a:ext cx="6086118" cy="22288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0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Well-defined schemas and relationships maintain data integrity</a:t>
            </a:r>
            <a:endParaRPr lang="en-US" sz="1050" dirty="0"/>
          </a:p>
        </p:txBody>
      </p:sp>
      <p:sp>
        <p:nvSpPr>
          <p:cNvPr id="18" name="Shape 13"/>
          <p:cNvSpPr/>
          <p:nvPr/>
        </p:nvSpPr>
        <p:spPr>
          <a:xfrm>
            <a:off x="750094" y="6538793"/>
            <a:ext cx="6395204" cy="888921"/>
          </a:xfrm>
          <a:prstGeom prst="roundRect">
            <a:avLst>
              <a:gd name="adj" fmla="val 14105"/>
            </a:avLst>
          </a:prstGeom>
          <a:solidFill>
            <a:srgbClr val="FFFFFF"/>
          </a:solidFill>
          <a:ln w="15240">
            <a:solidFill>
              <a:srgbClr val="B4CCE3"/>
            </a:solidFill>
            <a:prstDash val="solid"/>
          </a:ln>
        </p:spPr>
      </p:sp>
      <p:sp>
        <p:nvSpPr>
          <p:cNvPr id="19" name="Text 14"/>
          <p:cNvSpPr/>
          <p:nvPr/>
        </p:nvSpPr>
        <p:spPr>
          <a:xfrm>
            <a:off x="904637" y="6693337"/>
            <a:ext cx="2213729" cy="21764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High-Performance Queries</a:t>
            </a:r>
            <a:endParaRPr lang="en-US" sz="1350" dirty="0"/>
          </a:p>
        </p:txBody>
      </p:sp>
      <p:sp>
        <p:nvSpPr>
          <p:cNvPr id="20" name="Text 15"/>
          <p:cNvSpPr/>
          <p:nvPr/>
        </p:nvSpPr>
        <p:spPr>
          <a:xfrm>
            <a:off x="904637" y="7050286"/>
            <a:ext cx="6086118" cy="22288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0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Indexed tables enable rapid data retrieval and complex joins</a:t>
            </a:r>
            <a:endParaRPr lang="en-US" sz="1050" dirty="0"/>
          </a:p>
        </p:txBody>
      </p:sp>
      <p:sp>
        <p:nvSpPr>
          <p:cNvPr id="21" name="Shape 16"/>
          <p:cNvSpPr/>
          <p:nvPr/>
        </p:nvSpPr>
        <p:spPr>
          <a:xfrm>
            <a:off x="7492722" y="5510570"/>
            <a:ext cx="6395204" cy="888921"/>
          </a:xfrm>
          <a:prstGeom prst="roundRect">
            <a:avLst>
              <a:gd name="adj" fmla="val 14105"/>
            </a:avLst>
          </a:prstGeom>
          <a:solidFill>
            <a:srgbClr val="FFFFFF"/>
          </a:solidFill>
          <a:ln w="15240">
            <a:solidFill>
              <a:srgbClr val="B4CCE3"/>
            </a:solidFill>
            <a:prstDash val="solid"/>
          </a:ln>
        </p:spPr>
      </p:sp>
      <p:sp>
        <p:nvSpPr>
          <p:cNvPr id="22" name="Text 17"/>
          <p:cNvSpPr/>
          <p:nvPr/>
        </p:nvSpPr>
        <p:spPr>
          <a:xfrm>
            <a:off x="7647265" y="5665113"/>
            <a:ext cx="2364462" cy="21764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Growth-Ready Infrastructure</a:t>
            </a:r>
            <a:endParaRPr lang="en-US" sz="1350" dirty="0"/>
          </a:p>
        </p:txBody>
      </p:sp>
      <p:sp>
        <p:nvSpPr>
          <p:cNvPr id="23" name="Text 18"/>
          <p:cNvSpPr/>
          <p:nvPr/>
        </p:nvSpPr>
        <p:spPr>
          <a:xfrm>
            <a:off x="7647265" y="6022062"/>
            <a:ext cx="6086118" cy="22288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0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Easily scales to accommodate increasing data volumes</a:t>
            </a:r>
            <a:endParaRPr lang="en-US" sz="1050" dirty="0"/>
          </a:p>
        </p:txBody>
      </p:sp>
      <p:sp>
        <p:nvSpPr>
          <p:cNvPr id="24" name="Shape 19"/>
          <p:cNvSpPr/>
          <p:nvPr/>
        </p:nvSpPr>
        <p:spPr>
          <a:xfrm>
            <a:off x="7492722" y="6538793"/>
            <a:ext cx="6395204" cy="888921"/>
          </a:xfrm>
          <a:prstGeom prst="roundRect">
            <a:avLst>
              <a:gd name="adj" fmla="val 14105"/>
            </a:avLst>
          </a:prstGeom>
          <a:solidFill>
            <a:srgbClr val="FFFFFF"/>
          </a:solidFill>
          <a:ln w="15240">
            <a:solidFill>
              <a:srgbClr val="B4CCE3"/>
            </a:solidFill>
            <a:prstDash val="solid"/>
          </a:ln>
        </p:spPr>
      </p:sp>
      <p:sp>
        <p:nvSpPr>
          <p:cNvPr id="25" name="Text 20"/>
          <p:cNvSpPr/>
          <p:nvPr/>
        </p:nvSpPr>
        <p:spPr>
          <a:xfrm>
            <a:off x="7647265" y="6693337"/>
            <a:ext cx="1741289" cy="21764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Analytics Integration</a:t>
            </a:r>
            <a:endParaRPr lang="en-US" sz="1350" dirty="0"/>
          </a:p>
        </p:txBody>
      </p:sp>
      <p:sp>
        <p:nvSpPr>
          <p:cNvPr id="26" name="Text 21"/>
          <p:cNvSpPr/>
          <p:nvPr/>
        </p:nvSpPr>
        <p:spPr>
          <a:xfrm>
            <a:off x="7647265" y="7050286"/>
            <a:ext cx="6086118" cy="22288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0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Native compatibility with BI tools and ML frameworks</a:t>
            </a:r>
            <a:endParaRPr lang="en-US" sz="10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2361" y="788075"/>
            <a:ext cx="3687485" cy="4609267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6831925" y="788075"/>
            <a:ext cx="1696283" cy="276463"/>
          </a:xfrm>
          <a:prstGeom prst="roundRect">
            <a:avLst>
              <a:gd name="adj" fmla="val 38327"/>
            </a:avLst>
          </a:prstGeom>
          <a:solidFill>
            <a:srgbClr val="CEE6FD"/>
          </a:solidFill>
        </p:spPr>
      </p:sp>
      <p:sp>
        <p:nvSpPr>
          <p:cNvPr id="4" name="Text 1"/>
          <p:cNvSpPr/>
          <p:nvPr/>
        </p:nvSpPr>
        <p:spPr>
          <a:xfrm>
            <a:off x="6920151" y="832128"/>
            <a:ext cx="1519833" cy="18835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9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UNSUPERVISED LEARNING</a:t>
            </a:r>
            <a:endParaRPr lang="en-US" sz="900" dirty="0"/>
          </a:p>
        </p:txBody>
      </p:sp>
      <p:sp>
        <p:nvSpPr>
          <p:cNvPr id="5" name="Text 2"/>
          <p:cNvSpPr/>
          <p:nvPr/>
        </p:nvSpPr>
        <p:spPr>
          <a:xfrm>
            <a:off x="6831925" y="1123355"/>
            <a:ext cx="6196489" cy="45981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8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Product Clustering &amp; Segmentation</a:t>
            </a:r>
            <a:endParaRPr lang="en-US" sz="2850" dirty="0"/>
          </a:p>
        </p:txBody>
      </p:sp>
      <p:sp>
        <p:nvSpPr>
          <p:cNvPr id="6" name="Text 3"/>
          <p:cNvSpPr/>
          <p:nvPr/>
        </p:nvSpPr>
        <p:spPr>
          <a:xfrm>
            <a:off x="6831925" y="1730335"/>
            <a:ext cx="7013615" cy="47077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Unsupervised learning techniques reveal natural groupings within product data, identifying segments with similar characteristics that inform marketing strategies and inventory optimization.</a:t>
            </a:r>
            <a:endParaRPr lang="en-US" sz="1150" dirty="0"/>
          </a:p>
        </p:txBody>
      </p:sp>
      <p:sp>
        <p:nvSpPr>
          <p:cNvPr id="7" name="Text 4"/>
          <p:cNvSpPr/>
          <p:nvPr/>
        </p:nvSpPr>
        <p:spPr>
          <a:xfrm>
            <a:off x="6831925" y="2348270"/>
            <a:ext cx="3496032" cy="27586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K-Means Clustering Methodology</a:t>
            </a:r>
            <a:endParaRPr lang="en-US" sz="170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1925" y="2789634"/>
            <a:ext cx="735806" cy="90678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7714893" y="2936796"/>
            <a:ext cx="1839516" cy="22991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Feature Selection</a:t>
            </a:r>
            <a:endParaRPr lang="en-US" sz="1400" dirty="0"/>
          </a:p>
        </p:txBody>
      </p:sp>
      <p:sp>
        <p:nvSpPr>
          <p:cNvPr id="10" name="Text 6"/>
          <p:cNvSpPr/>
          <p:nvPr/>
        </p:nvSpPr>
        <p:spPr>
          <a:xfrm>
            <a:off x="7714893" y="3313867"/>
            <a:ext cx="6130647" cy="23538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Identify relevant attributes for clustering analysis</a:t>
            </a:r>
            <a:endParaRPr lang="en-US" sz="1150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1925" y="3696414"/>
            <a:ext cx="735806" cy="906780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7714893" y="3843576"/>
            <a:ext cx="2668429" cy="22991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Optimal Cluster Determination</a:t>
            </a:r>
            <a:endParaRPr lang="en-US" sz="1400" dirty="0"/>
          </a:p>
        </p:txBody>
      </p:sp>
      <p:sp>
        <p:nvSpPr>
          <p:cNvPr id="13" name="Text 8"/>
          <p:cNvSpPr/>
          <p:nvPr/>
        </p:nvSpPr>
        <p:spPr>
          <a:xfrm>
            <a:off x="7714893" y="4220647"/>
            <a:ext cx="6130647" cy="23538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Use elbow method and silhouette scores to find ideal K</a:t>
            </a:r>
            <a:endParaRPr lang="en-US" sz="1150" dirty="0"/>
          </a:p>
        </p:txBody>
      </p:sp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1925" y="4603194"/>
            <a:ext cx="735806" cy="906780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7714893" y="4750356"/>
            <a:ext cx="1918692" cy="22991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Algorithm Application</a:t>
            </a:r>
            <a:endParaRPr lang="en-US" sz="1400" dirty="0"/>
          </a:p>
        </p:txBody>
      </p:sp>
      <p:sp>
        <p:nvSpPr>
          <p:cNvPr id="16" name="Text 10"/>
          <p:cNvSpPr/>
          <p:nvPr/>
        </p:nvSpPr>
        <p:spPr>
          <a:xfrm>
            <a:off x="7714893" y="5127427"/>
            <a:ext cx="6130647" cy="23538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Execute K-Means to group similar products</a:t>
            </a:r>
            <a:endParaRPr lang="en-US" sz="1150" dirty="0"/>
          </a:p>
        </p:txBody>
      </p:sp>
      <p:pic>
        <p:nvPicPr>
          <p:cNvPr id="17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1925" y="5509974"/>
            <a:ext cx="735806" cy="906780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7714893" y="5657136"/>
            <a:ext cx="1839516" cy="22991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Label Assignment</a:t>
            </a:r>
            <a:endParaRPr lang="en-US" sz="1400" dirty="0"/>
          </a:p>
        </p:txBody>
      </p:sp>
      <p:sp>
        <p:nvSpPr>
          <p:cNvPr id="19" name="Text 12"/>
          <p:cNvSpPr/>
          <p:nvPr/>
        </p:nvSpPr>
        <p:spPr>
          <a:xfrm>
            <a:off x="7714893" y="6034207"/>
            <a:ext cx="6130647" cy="23538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Assign cluster identities and interpret patterns</a:t>
            </a:r>
            <a:endParaRPr lang="en-US" sz="1150" dirty="0"/>
          </a:p>
        </p:txBody>
      </p:sp>
      <p:sp>
        <p:nvSpPr>
          <p:cNvPr id="20" name="Shape 13"/>
          <p:cNvSpPr/>
          <p:nvPr/>
        </p:nvSpPr>
        <p:spPr>
          <a:xfrm>
            <a:off x="6831925" y="6582251"/>
            <a:ext cx="7013615" cy="860703"/>
          </a:xfrm>
          <a:prstGeom prst="roundRect">
            <a:avLst>
              <a:gd name="adj" fmla="val 15388"/>
            </a:avLst>
          </a:prstGeom>
          <a:solidFill>
            <a:srgbClr val="B5DAFC"/>
          </a:solidFill>
        </p:spPr>
      </p:sp>
      <p:pic>
        <p:nvPicPr>
          <p:cNvPr id="21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79087" y="6805017"/>
            <a:ext cx="183952" cy="147161"/>
          </a:xfrm>
          <a:prstGeom prst="rect">
            <a:avLst/>
          </a:prstGeom>
        </p:spPr>
      </p:pic>
      <p:sp>
        <p:nvSpPr>
          <p:cNvPr id="22" name="Text 14"/>
          <p:cNvSpPr/>
          <p:nvPr/>
        </p:nvSpPr>
        <p:spPr>
          <a:xfrm>
            <a:off x="7310199" y="6766203"/>
            <a:ext cx="6388179" cy="47077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b="1" dirty="0">
                <a:solidFill>
                  <a:srgbClr val="000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Business Value:</a:t>
            </a:r>
            <a:r>
              <a:rPr lang="en-US" sz="1150" dirty="0">
                <a:solidFill>
                  <a:srgbClr val="000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Clustering reveals hidden product categories, enables targeted marketing campaigns, and optimizes inventory management through data-driven segmentation.</a:t>
            </a:r>
            <a:endParaRPr lang="en-US" sz="11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834390"/>
            <a:ext cx="1647706" cy="298490"/>
          </a:xfrm>
          <a:prstGeom prst="roundRect">
            <a:avLst>
              <a:gd name="adj" fmla="val 38300"/>
            </a:avLst>
          </a:prstGeom>
          <a:solidFill>
            <a:srgbClr val="CEE6FD"/>
          </a:solidFill>
        </p:spPr>
      </p:sp>
      <p:sp>
        <p:nvSpPr>
          <p:cNvPr id="3" name="Text 1"/>
          <p:cNvSpPr/>
          <p:nvPr/>
        </p:nvSpPr>
        <p:spPr>
          <a:xfrm>
            <a:off x="889040" y="882015"/>
            <a:ext cx="1457206" cy="20324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SUPERVISED LEARNING</a:t>
            </a:r>
            <a:endParaRPr lang="en-US" sz="1000" dirty="0"/>
          </a:p>
        </p:txBody>
      </p:sp>
      <p:sp>
        <p:nvSpPr>
          <p:cNvPr id="4" name="Text 2"/>
          <p:cNvSpPr/>
          <p:nvPr/>
        </p:nvSpPr>
        <p:spPr>
          <a:xfrm>
            <a:off x="793790" y="1196340"/>
            <a:ext cx="9838373" cy="49613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Classification Models: Predicting Product Categories</a:t>
            </a:r>
            <a:endParaRPr lang="en-US" sz="3100" dirty="0"/>
          </a:p>
        </p:txBody>
      </p:sp>
      <p:sp>
        <p:nvSpPr>
          <p:cNvPr id="5" name="Text 3"/>
          <p:cNvSpPr/>
          <p:nvPr/>
        </p:nvSpPr>
        <p:spPr>
          <a:xfrm>
            <a:off x="793790" y="1930598"/>
            <a:ext cx="13042821" cy="50815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Supervised learning algorithms predict product categories and labels with high accuracy, enabling automated classification of new products and supporting intelligent recommendation systems.</a:t>
            </a:r>
            <a:endParaRPr lang="en-US" sz="1250" dirty="0"/>
          </a:p>
        </p:txBody>
      </p:sp>
      <p:sp>
        <p:nvSpPr>
          <p:cNvPr id="6" name="Text 4"/>
          <p:cNvSpPr/>
          <p:nvPr/>
        </p:nvSpPr>
        <p:spPr>
          <a:xfrm>
            <a:off x="793790" y="2676882"/>
            <a:ext cx="5033129" cy="39683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5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Machine Learning Model Portfolio</a:t>
            </a:r>
            <a:endParaRPr lang="en-US" sz="2500" dirty="0"/>
          </a:p>
        </p:txBody>
      </p:sp>
      <p:sp>
        <p:nvSpPr>
          <p:cNvPr id="7" name="Shape 5"/>
          <p:cNvSpPr/>
          <p:nvPr/>
        </p:nvSpPr>
        <p:spPr>
          <a:xfrm>
            <a:off x="793790" y="3311843"/>
            <a:ext cx="4241721" cy="1168837"/>
          </a:xfrm>
          <a:prstGeom prst="roundRect">
            <a:avLst>
              <a:gd name="adj" fmla="val 12226"/>
            </a:avLst>
          </a:prstGeom>
          <a:solidFill>
            <a:srgbClr val="CEE6FD"/>
          </a:solidFill>
        </p:spPr>
      </p:sp>
      <p:sp>
        <p:nvSpPr>
          <p:cNvPr id="8" name="Text 6"/>
          <p:cNvSpPr/>
          <p:nvPr/>
        </p:nvSpPr>
        <p:spPr>
          <a:xfrm>
            <a:off x="952500" y="3470553"/>
            <a:ext cx="1984653" cy="24800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Logistic Regression</a:t>
            </a:r>
            <a:endParaRPr lang="en-US" sz="1550" dirty="0"/>
          </a:p>
        </p:txBody>
      </p:sp>
      <p:sp>
        <p:nvSpPr>
          <p:cNvPr id="9" name="Text 7"/>
          <p:cNvSpPr/>
          <p:nvPr/>
        </p:nvSpPr>
        <p:spPr>
          <a:xfrm>
            <a:off x="952500" y="3813810"/>
            <a:ext cx="3924300" cy="50815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Baseline probabilistic classifier for binary and multi-class problems</a:t>
            </a:r>
            <a:endParaRPr lang="en-US" sz="1250" dirty="0"/>
          </a:p>
        </p:txBody>
      </p:sp>
      <p:sp>
        <p:nvSpPr>
          <p:cNvPr id="10" name="Shape 8"/>
          <p:cNvSpPr/>
          <p:nvPr/>
        </p:nvSpPr>
        <p:spPr>
          <a:xfrm>
            <a:off x="5194221" y="3311843"/>
            <a:ext cx="4241840" cy="1168837"/>
          </a:xfrm>
          <a:prstGeom prst="roundRect">
            <a:avLst>
              <a:gd name="adj" fmla="val 12226"/>
            </a:avLst>
          </a:prstGeom>
          <a:solidFill>
            <a:srgbClr val="CEE6FD"/>
          </a:solidFill>
        </p:spPr>
      </p:sp>
      <p:sp>
        <p:nvSpPr>
          <p:cNvPr id="11" name="Text 9"/>
          <p:cNvSpPr/>
          <p:nvPr/>
        </p:nvSpPr>
        <p:spPr>
          <a:xfrm>
            <a:off x="5352931" y="3470553"/>
            <a:ext cx="2279809" cy="24800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Support Vector Machine</a:t>
            </a:r>
            <a:endParaRPr lang="en-US" sz="1550" dirty="0"/>
          </a:p>
        </p:txBody>
      </p:sp>
      <p:sp>
        <p:nvSpPr>
          <p:cNvPr id="12" name="Text 10"/>
          <p:cNvSpPr/>
          <p:nvPr/>
        </p:nvSpPr>
        <p:spPr>
          <a:xfrm>
            <a:off x="5352931" y="3813810"/>
            <a:ext cx="3924419" cy="50815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High-dimensional classification with kernel methods for complex boundaries</a:t>
            </a:r>
            <a:endParaRPr lang="en-US" sz="1250" dirty="0"/>
          </a:p>
        </p:txBody>
      </p:sp>
      <p:sp>
        <p:nvSpPr>
          <p:cNvPr id="13" name="Shape 11"/>
          <p:cNvSpPr/>
          <p:nvPr/>
        </p:nvSpPr>
        <p:spPr>
          <a:xfrm>
            <a:off x="9594771" y="3311843"/>
            <a:ext cx="4241721" cy="1168837"/>
          </a:xfrm>
          <a:prstGeom prst="roundRect">
            <a:avLst>
              <a:gd name="adj" fmla="val 12226"/>
            </a:avLst>
          </a:prstGeom>
          <a:solidFill>
            <a:srgbClr val="CEE6FD"/>
          </a:solidFill>
        </p:spPr>
      </p:sp>
      <p:sp>
        <p:nvSpPr>
          <p:cNvPr id="14" name="Text 12"/>
          <p:cNvSpPr/>
          <p:nvPr/>
        </p:nvSpPr>
        <p:spPr>
          <a:xfrm>
            <a:off x="9753481" y="3470553"/>
            <a:ext cx="1984653" cy="24800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K-Nearest Neighbors</a:t>
            </a:r>
            <a:endParaRPr lang="en-US" sz="1550" dirty="0"/>
          </a:p>
        </p:txBody>
      </p:sp>
      <p:sp>
        <p:nvSpPr>
          <p:cNvPr id="15" name="Text 13"/>
          <p:cNvSpPr/>
          <p:nvPr/>
        </p:nvSpPr>
        <p:spPr>
          <a:xfrm>
            <a:off x="9753481" y="3813810"/>
            <a:ext cx="3924300" cy="50815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Instance-based learning using proximity metrics for classification</a:t>
            </a:r>
            <a:endParaRPr lang="en-US" sz="1250" dirty="0"/>
          </a:p>
        </p:txBody>
      </p:sp>
      <p:sp>
        <p:nvSpPr>
          <p:cNvPr id="16" name="Shape 14"/>
          <p:cNvSpPr/>
          <p:nvPr/>
        </p:nvSpPr>
        <p:spPr>
          <a:xfrm>
            <a:off x="793790" y="4659273"/>
            <a:ext cx="6441996" cy="914757"/>
          </a:xfrm>
          <a:prstGeom prst="roundRect">
            <a:avLst>
              <a:gd name="adj" fmla="val 15622"/>
            </a:avLst>
          </a:prstGeom>
          <a:solidFill>
            <a:srgbClr val="CEE6FD"/>
          </a:solidFill>
        </p:spPr>
      </p:sp>
      <p:sp>
        <p:nvSpPr>
          <p:cNvPr id="17" name="Text 15"/>
          <p:cNvSpPr/>
          <p:nvPr/>
        </p:nvSpPr>
        <p:spPr>
          <a:xfrm>
            <a:off x="952500" y="4817983"/>
            <a:ext cx="1984653" cy="24800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Random Forest</a:t>
            </a:r>
            <a:endParaRPr lang="en-US" sz="1550" dirty="0"/>
          </a:p>
        </p:txBody>
      </p:sp>
      <p:sp>
        <p:nvSpPr>
          <p:cNvPr id="18" name="Text 16"/>
          <p:cNvSpPr/>
          <p:nvPr/>
        </p:nvSpPr>
        <p:spPr>
          <a:xfrm>
            <a:off x="952500" y="5161240"/>
            <a:ext cx="6124575" cy="2540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Ensemble of decision trees providing robust predictions and feature importance</a:t>
            </a:r>
            <a:endParaRPr lang="en-US" sz="1250" dirty="0"/>
          </a:p>
        </p:txBody>
      </p:sp>
      <p:sp>
        <p:nvSpPr>
          <p:cNvPr id="19" name="Shape 17"/>
          <p:cNvSpPr/>
          <p:nvPr/>
        </p:nvSpPr>
        <p:spPr>
          <a:xfrm>
            <a:off x="7394496" y="4659273"/>
            <a:ext cx="6442115" cy="914757"/>
          </a:xfrm>
          <a:prstGeom prst="roundRect">
            <a:avLst>
              <a:gd name="adj" fmla="val 15622"/>
            </a:avLst>
          </a:prstGeom>
          <a:solidFill>
            <a:srgbClr val="CEE6FD"/>
          </a:solidFill>
        </p:spPr>
      </p:sp>
      <p:sp>
        <p:nvSpPr>
          <p:cNvPr id="20" name="Text 18"/>
          <p:cNvSpPr/>
          <p:nvPr/>
        </p:nvSpPr>
        <p:spPr>
          <a:xfrm>
            <a:off x="7553206" y="4817983"/>
            <a:ext cx="1984653" cy="24800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XGBoost</a:t>
            </a:r>
            <a:endParaRPr lang="en-US" sz="1550" dirty="0"/>
          </a:p>
        </p:txBody>
      </p:sp>
      <p:sp>
        <p:nvSpPr>
          <p:cNvPr id="21" name="Text 19"/>
          <p:cNvSpPr/>
          <p:nvPr/>
        </p:nvSpPr>
        <p:spPr>
          <a:xfrm>
            <a:off x="7553206" y="5161240"/>
            <a:ext cx="6124694" cy="2540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Gradient boosting framework delivering state-of-the-art performance</a:t>
            </a:r>
            <a:endParaRPr lang="en-US" sz="1250" dirty="0"/>
          </a:p>
        </p:txBody>
      </p:sp>
      <p:sp>
        <p:nvSpPr>
          <p:cNvPr id="22" name="Shape 20"/>
          <p:cNvSpPr/>
          <p:nvPr/>
        </p:nvSpPr>
        <p:spPr>
          <a:xfrm>
            <a:off x="793790" y="5831966"/>
            <a:ext cx="13042821" cy="27384"/>
          </a:xfrm>
          <a:prstGeom prst="rect">
            <a:avLst/>
          </a:prstGeom>
          <a:solidFill>
            <a:srgbClr val="1E3063">
              <a:alpha val="50000"/>
            </a:srgbClr>
          </a:solidFill>
        </p:spPr>
      </p:sp>
      <p:sp>
        <p:nvSpPr>
          <p:cNvPr id="23" name="Text 21"/>
          <p:cNvSpPr/>
          <p:nvPr/>
        </p:nvSpPr>
        <p:spPr>
          <a:xfrm>
            <a:off x="793790" y="6097429"/>
            <a:ext cx="2809875" cy="29765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Model Evaluation Metrics</a:t>
            </a:r>
            <a:endParaRPr lang="en-US" sz="1850" dirty="0"/>
          </a:p>
        </p:txBody>
      </p:sp>
      <p:sp>
        <p:nvSpPr>
          <p:cNvPr id="24" name="Text 22"/>
          <p:cNvSpPr/>
          <p:nvPr/>
        </p:nvSpPr>
        <p:spPr>
          <a:xfrm>
            <a:off x="793790" y="6776085"/>
            <a:ext cx="6327815" cy="2540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25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Accuracy:</a:t>
            </a:r>
            <a:r>
              <a:rPr lang="en-US" sz="12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Overall correctness of predictions across all classes</a:t>
            </a:r>
            <a:endParaRPr lang="en-US" sz="1250" dirty="0"/>
          </a:p>
        </p:txBody>
      </p:sp>
      <p:sp>
        <p:nvSpPr>
          <p:cNvPr id="25" name="Text 23"/>
          <p:cNvSpPr/>
          <p:nvPr/>
        </p:nvSpPr>
        <p:spPr>
          <a:xfrm>
            <a:off x="793790" y="7085648"/>
            <a:ext cx="6327815" cy="2540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25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Precision:</a:t>
            </a:r>
            <a:r>
              <a:rPr lang="en-US" sz="12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Accuracy of positive predictions to minimize false positives</a:t>
            </a:r>
            <a:endParaRPr lang="en-US" sz="1250" dirty="0"/>
          </a:p>
        </p:txBody>
      </p:sp>
      <p:sp>
        <p:nvSpPr>
          <p:cNvPr id="26" name="Text 24"/>
          <p:cNvSpPr/>
          <p:nvPr/>
        </p:nvSpPr>
        <p:spPr>
          <a:xfrm>
            <a:off x="7516416" y="6776085"/>
            <a:ext cx="6327815" cy="2540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25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Recall:</a:t>
            </a:r>
            <a:r>
              <a:rPr lang="en-US" sz="12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Ability to identify all relevant instances</a:t>
            </a:r>
            <a:endParaRPr lang="en-US" sz="1250" dirty="0"/>
          </a:p>
        </p:txBody>
      </p:sp>
      <p:sp>
        <p:nvSpPr>
          <p:cNvPr id="27" name="Text 25"/>
          <p:cNvSpPr/>
          <p:nvPr/>
        </p:nvSpPr>
        <p:spPr>
          <a:xfrm>
            <a:off x="7516416" y="7085648"/>
            <a:ext cx="6327815" cy="2540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25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F1-Score:</a:t>
            </a:r>
            <a:r>
              <a:rPr lang="en-US" sz="12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Harmonic mean balancing precision and recall</a:t>
            </a:r>
            <a:endParaRPr lang="en-US" sz="12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62928" y="442317"/>
            <a:ext cx="4856083" cy="32682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Hyperparameter Tuning &amp; Optimization</a:t>
            </a:r>
            <a:endParaRPr lang="en-US" sz="2050" dirty="0"/>
          </a:p>
        </p:txBody>
      </p:sp>
      <p:sp>
        <p:nvSpPr>
          <p:cNvPr id="3" name="Text 1"/>
          <p:cNvSpPr/>
          <p:nvPr/>
        </p:nvSpPr>
        <p:spPr>
          <a:xfrm>
            <a:off x="562928" y="1020008"/>
            <a:ext cx="7312700" cy="33432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8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Systematic hyperparameter tuning maximizes model performance by exploring parameter spaces to find optimal configurations that balance accuracy, generalization, and computational efficiency.</a:t>
            </a:r>
            <a:endParaRPr lang="en-US" sz="800" dirty="0"/>
          </a:p>
        </p:txBody>
      </p:sp>
      <p:sp>
        <p:nvSpPr>
          <p:cNvPr id="4" name="Text 2"/>
          <p:cNvSpPr/>
          <p:nvPr/>
        </p:nvSpPr>
        <p:spPr>
          <a:xfrm>
            <a:off x="562928" y="1458873"/>
            <a:ext cx="1848445" cy="19597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2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Optimization Techniques</a:t>
            </a:r>
            <a:endParaRPr lang="en-US" sz="1200" dirty="0"/>
          </a:p>
        </p:txBody>
      </p:sp>
      <p:sp>
        <p:nvSpPr>
          <p:cNvPr id="5" name="Shape 3"/>
          <p:cNvSpPr/>
          <p:nvPr/>
        </p:nvSpPr>
        <p:spPr>
          <a:xfrm>
            <a:off x="562928" y="1772483"/>
            <a:ext cx="7312700" cy="674608"/>
          </a:xfrm>
          <a:prstGeom prst="roundRect">
            <a:avLst>
              <a:gd name="adj" fmla="val 13950"/>
            </a:avLst>
          </a:prstGeom>
          <a:solidFill>
            <a:srgbClr val="FFFFFF"/>
          </a:solidFill>
          <a:ln w="15240">
            <a:solidFill>
              <a:srgbClr val="B4CCE3"/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578168" y="1787723"/>
            <a:ext cx="418148" cy="644128"/>
          </a:xfrm>
          <a:prstGeom prst="roundRect">
            <a:avLst>
              <a:gd name="adj" fmla="val 18133"/>
            </a:avLst>
          </a:prstGeom>
          <a:solidFill>
            <a:srgbClr val="CEE6FD"/>
          </a:solidFill>
        </p:spPr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708779" y="2031325"/>
            <a:ext cx="156805" cy="156805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1100852" y="1892260"/>
            <a:ext cx="1307068" cy="16335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10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Grid Search</a:t>
            </a:r>
            <a:endParaRPr lang="en-US" sz="1000" dirty="0"/>
          </a:p>
        </p:txBody>
      </p:sp>
      <p:sp>
        <p:nvSpPr>
          <p:cNvPr id="9" name="Text 6"/>
          <p:cNvSpPr/>
          <p:nvPr/>
        </p:nvSpPr>
        <p:spPr>
          <a:xfrm>
            <a:off x="1100852" y="2160151"/>
            <a:ext cx="6654998" cy="16716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8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Exhaustive search across predefined parameter combinations to identify the best-performing configuration systematically</a:t>
            </a:r>
            <a:endParaRPr lang="en-US" sz="800" dirty="0"/>
          </a:p>
        </p:txBody>
      </p:sp>
      <p:sp>
        <p:nvSpPr>
          <p:cNvPr id="10" name="Shape 7"/>
          <p:cNvSpPr/>
          <p:nvPr/>
        </p:nvSpPr>
        <p:spPr>
          <a:xfrm>
            <a:off x="562928" y="2551628"/>
            <a:ext cx="7312700" cy="674608"/>
          </a:xfrm>
          <a:prstGeom prst="roundRect">
            <a:avLst>
              <a:gd name="adj" fmla="val 13950"/>
            </a:avLst>
          </a:prstGeom>
          <a:solidFill>
            <a:srgbClr val="FFFFFF"/>
          </a:solidFill>
          <a:ln w="15240">
            <a:solidFill>
              <a:srgbClr val="B4CCE3"/>
            </a:solidFill>
            <a:prstDash val="solid"/>
          </a:ln>
        </p:spPr>
      </p:sp>
      <p:sp>
        <p:nvSpPr>
          <p:cNvPr id="11" name="Shape 8"/>
          <p:cNvSpPr/>
          <p:nvPr/>
        </p:nvSpPr>
        <p:spPr>
          <a:xfrm>
            <a:off x="578168" y="2566868"/>
            <a:ext cx="418148" cy="644128"/>
          </a:xfrm>
          <a:prstGeom prst="roundRect">
            <a:avLst>
              <a:gd name="adj" fmla="val 18133"/>
            </a:avLst>
          </a:prstGeom>
          <a:solidFill>
            <a:srgbClr val="CEE6FD"/>
          </a:solidFill>
        </p:spPr>
      </p:sp>
      <p:pic>
        <p:nvPicPr>
          <p:cNvPr id="12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8779" y="2810470"/>
            <a:ext cx="156805" cy="156805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1100852" y="2671405"/>
            <a:ext cx="1307068" cy="16335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10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Random Search</a:t>
            </a:r>
            <a:endParaRPr lang="en-US" sz="1000" dirty="0"/>
          </a:p>
        </p:txBody>
      </p:sp>
      <p:sp>
        <p:nvSpPr>
          <p:cNvPr id="14" name="Text 10"/>
          <p:cNvSpPr/>
          <p:nvPr/>
        </p:nvSpPr>
        <p:spPr>
          <a:xfrm>
            <a:off x="1100852" y="2939296"/>
            <a:ext cx="6654998" cy="16716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8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Efficient sampling of parameter space using random combinations, often finding optimal solutions faster than grid search</a:t>
            </a:r>
            <a:endParaRPr lang="en-US" sz="800" dirty="0"/>
          </a:p>
        </p:txBody>
      </p:sp>
      <p:sp>
        <p:nvSpPr>
          <p:cNvPr id="15" name="Text 11"/>
          <p:cNvSpPr/>
          <p:nvPr/>
        </p:nvSpPr>
        <p:spPr>
          <a:xfrm>
            <a:off x="562928" y="3343870"/>
            <a:ext cx="1606391" cy="19597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2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Optimization Benefits</a:t>
            </a:r>
            <a:endParaRPr lang="en-US" sz="1200" dirty="0"/>
          </a:p>
        </p:txBody>
      </p:sp>
      <p:sp>
        <p:nvSpPr>
          <p:cNvPr id="16" name="Text 12"/>
          <p:cNvSpPr/>
          <p:nvPr/>
        </p:nvSpPr>
        <p:spPr>
          <a:xfrm>
            <a:off x="562928" y="3644384"/>
            <a:ext cx="7312700" cy="16716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300"/>
              </a:lnSpc>
              <a:buSzPct val="100000"/>
              <a:buChar char="•"/>
            </a:pPr>
            <a:r>
              <a:rPr lang="en-US" sz="8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Fine-tune learning rates, regularization, and model complexity</a:t>
            </a:r>
            <a:endParaRPr lang="en-US" sz="800" dirty="0"/>
          </a:p>
        </p:txBody>
      </p:sp>
      <p:sp>
        <p:nvSpPr>
          <p:cNvPr id="17" name="Text 13"/>
          <p:cNvSpPr/>
          <p:nvPr/>
        </p:nvSpPr>
        <p:spPr>
          <a:xfrm>
            <a:off x="562928" y="3848100"/>
            <a:ext cx="7312700" cy="16716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300"/>
              </a:lnSpc>
              <a:buSzPct val="100000"/>
              <a:buChar char="•"/>
            </a:pPr>
            <a:r>
              <a:rPr lang="en-US" sz="8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Reduce overfitting through cross-validation strategies</a:t>
            </a:r>
            <a:endParaRPr lang="en-US" sz="800" dirty="0"/>
          </a:p>
        </p:txBody>
      </p:sp>
      <p:sp>
        <p:nvSpPr>
          <p:cNvPr id="18" name="Text 14"/>
          <p:cNvSpPr/>
          <p:nvPr/>
        </p:nvSpPr>
        <p:spPr>
          <a:xfrm>
            <a:off x="562928" y="4051816"/>
            <a:ext cx="7312700" cy="16716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300"/>
              </a:lnSpc>
              <a:buSzPct val="100000"/>
              <a:buChar char="•"/>
            </a:pPr>
            <a:r>
              <a:rPr lang="en-US" sz="8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Improve accuracy and generalization on unseen data</a:t>
            </a:r>
            <a:endParaRPr lang="en-US" sz="800" dirty="0"/>
          </a:p>
        </p:txBody>
      </p:sp>
      <p:sp>
        <p:nvSpPr>
          <p:cNvPr id="19" name="Text 15"/>
          <p:cNvSpPr/>
          <p:nvPr/>
        </p:nvSpPr>
        <p:spPr>
          <a:xfrm>
            <a:off x="562928" y="4255532"/>
            <a:ext cx="7312700" cy="16716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300"/>
              </a:lnSpc>
              <a:buSzPct val="100000"/>
              <a:buChar char="•"/>
            </a:pPr>
            <a:r>
              <a:rPr lang="en-US" sz="8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Balance model performance with computational costs</a:t>
            </a:r>
            <a:endParaRPr lang="en-US" sz="800" dirty="0"/>
          </a:p>
        </p:txBody>
      </p:sp>
      <p:pic>
        <p:nvPicPr>
          <p:cNvPr id="2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38279" y="1043583"/>
            <a:ext cx="2221944" cy="2221944"/>
          </a:xfrm>
          <a:prstGeom prst="rect">
            <a:avLst/>
          </a:prstGeom>
        </p:spPr>
      </p:pic>
      <p:pic>
        <p:nvPicPr>
          <p:cNvPr id="2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38279" y="3383161"/>
            <a:ext cx="3858816" cy="3858816"/>
          </a:xfrm>
          <a:prstGeom prst="rect">
            <a:avLst/>
          </a:prstGeom>
        </p:spPr>
      </p:pic>
      <p:sp>
        <p:nvSpPr>
          <p:cNvPr id="22" name="Text 16"/>
          <p:cNvSpPr/>
          <p:nvPr/>
        </p:nvSpPr>
        <p:spPr>
          <a:xfrm>
            <a:off x="719733" y="7594878"/>
            <a:ext cx="13347740" cy="16716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800" i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"The best-performing model emerges from rigorous experimentation and optimization, delivering superior predictive accuracy for production deployment."</a:t>
            </a:r>
            <a:endParaRPr lang="en-US" sz="800" dirty="0"/>
          </a:p>
        </p:txBody>
      </p:sp>
      <p:sp>
        <p:nvSpPr>
          <p:cNvPr id="23" name="Shape 17"/>
          <p:cNvSpPr/>
          <p:nvPr/>
        </p:nvSpPr>
        <p:spPr>
          <a:xfrm>
            <a:off x="562928" y="7477244"/>
            <a:ext cx="15240" cy="402431"/>
          </a:xfrm>
          <a:prstGeom prst="rect">
            <a:avLst/>
          </a:prstGeom>
          <a:solidFill>
            <a:srgbClr val="84C1FA"/>
          </a:solid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7967</Words>
  <Application>WPS Presentation</Application>
  <PresentationFormat>Custom</PresentationFormat>
  <Paragraphs>302</Paragraphs>
  <Slides>10</Slides>
  <Notes>10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30" baseType="lpstr">
      <vt:lpstr>Arial</vt:lpstr>
      <vt:lpstr>SimSun</vt:lpstr>
      <vt:lpstr>Wingdings</vt:lpstr>
      <vt:lpstr>Instrument Sans Semi Bold</vt:lpstr>
      <vt:lpstr>Instrument Sans Semi Bold</vt:lpstr>
      <vt:lpstr>Instrument Sans Semi Bold</vt:lpstr>
      <vt:lpstr>Instrument Sans Medium</vt:lpstr>
      <vt:lpstr>Instrument Sans Medium</vt:lpstr>
      <vt:lpstr>Instrument Sans Medium</vt:lpstr>
      <vt:lpstr>Instrument Sans Light</vt:lpstr>
      <vt:lpstr>Segoe Print</vt:lpstr>
      <vt:lpstr>Instrument Sans Light</vt:lpstr>
      <vt:lpstr>Instrument Sans Light</vt:lpstr>
      <vt:lpstr>Calibri</vt:lpstr>
      <vt:lpstr>Microsoft YaHei</vt:lpstr>
      <vt:lpstr>Arial Unicode MS</vt:lpstr>
      <vt:lpstr>Aptos</vt:lpstr>
      <vt:lpstr>Segoe UI</vt:lpstr>
      <vt:lpstr>MingLiU-ExtB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Ashmithaa Pradeep</cp:lastModifiedBy>
  <cp:revision>3</cp:revision>
  <dcterms:created xsi:type="dcterms:W3CDTF">2026-01-13T20:46:00Z</dcterms:created>
  <dcterms:modified xsi:type="dcterms:W3CDTF">2026-01-31T14:42:48Z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309F56F0D98F4344861C94B7E2167305_13</vt:lpwstr>
  </property>
  <property fmtid="{D5CDD505-2E9C-101B-9397-08002B2CF9AE}" pid="3" name="KSOProductBuildVer">
    <vt:lpwstr>1033-12.2.0.23196</vt:lpwstr>
  </property>
</Properties>
</file>